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embeddings/oleObject4.bin" ContentType="application/vnd.openxmlformats-officedocument.oleObject"/>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activeX/activeX7.xml" ContentType="application/vnd.ms-office.activeX+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activeX"/>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activeX/activeX3.xml" ContentType="application/vnd.ms-office.activeX+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embeddings/oleObject5.bin" ContentType="application/vnd.openxmlformats-officedocument.oleObject"/>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embeddings/oleObject1.bin" ContentType="application/vnd.openxmlformats-officedocument.oleObject"/>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activeX/activeX4.xml" ContentType="application/vnd.ms-office.activeX+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embeddings/oleObject6.bin" ContentType="application/vnd.openxmlformats-officedocument.oleObject"/>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embeddings/oleObject2.bin" ContentType="application/vnd.openxmlformats-officedocument.oleObject"/>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activeX/activeX5.xml" ContentType="application/vnd.ms-office.activeX+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activeX/activeX1.xml" ContentType="application/vnd.ms-office.activeX+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embeddings/oleObject7.bin" ContentType="application/vnd.openxmlformats-officedocument.oleObject"/>
  <Override PartName="/ppt/slides/slide20.xml" ContentType="application/vnd.openxmlformats-officedocument.presentationml.slide+xml"/>
  <Override PartName="/ppt/slides/slide139.xml" ContentType="application/vnd.openxmlformats-officedocument.presentationml.slide+xml"/>
  <Override PartName="/ppt/embeddings/oleObject3.bin" ContentType="application/vnd.openxmlformats-officedocument.oleObject"/>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activeX/activeX6.xml" ContentType="application/vnd.ms-office.activeX+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activeX/activeX2.xml" ContentType="application/vnd.ms-office.activeX+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8"/>
  </p:notesMasterIdLst>
  <p:handoutMasterIdLst>
    <p:handoutMasterId r:id="rId159"/>
  </p:handoutMasterIdLst>
  <p:sldIdLst>
    <p:sldId id="258" r:id="rId2"/>
    <p:sldId id="266" r:id="rId3"/>
    <p:sldId id="259" r:id="rId4"/>
    <p:sldId id="260" r:id="rId5"/>
    <p:sldId id="439" r:id="rId6"/>
    <p:sldId id="257" r:id="rId7"/>
    <p:sldId id="264" r:id="rId8"/>
    <p:sldId id="440" r:id="rId9"/>
    <p:sldId id="265" r:id="rId10"/>
    <p:sldId id="268" r:id="rId11"/>
    <p:sldId id="464" r:id="rId12"/>
    <p:sldId id="269" r:id="rId13"/>
    <p:sldId id="270" r:id="rId14"/>
    <p:sldId id="441" r:id="rId15"/>
    <p:sldId id="271" r:id="rId16"/>
    <p:sldId id="272" r:id="rId17"/>
    <p:sldId id="273" r:id="rId18"/>
    <p:sldId id="274" r:id="rId19"/>
    <p:sldId id="275" r:id="rId20"/>
    <p:sldId id="429" r:id="rId21"/>
    <p:sldId id="276" r:id="rId22"/>
    <p:sldId id="278" r:id="rId23"/>
    <p:sldId id="279" r:id="rId24"/>
    <p:sldId id="443" r:id="rId25"/>
    <p:sldId id="280" r:id="rId26"/>
    <p:sldId id="282" r:id="rId27"/>
    <p:sldId id="283" r:id="rId28"/>
    <p:sldId id="444" r:id="rId29"/>
    <p:sldId id="427" r:id="rId30"/>
    <p:sldId id="284" r:id="rId31"/>
    <p:sldId id="286" r:id="rId32"/>
    <p:sldId id="287" r:id="rId33"/>
    <p:sldId id="445" r:id="rId34"/>
    <p:sldId id="289" r:id="rId35"/>
    <p:sldId id="290" r:id="rId36"/>
    <p:sldId id="292" r:id="rId37"/>
    <p:sldId id="293" r:id="rId38"/>
    <p:sldId id="320" r:id="rId39"/>
    <p:sldId id="319" r:id="rId40"/>
    <p:sldId id="459" r:id="rId41"/>
    <p:sldId id="318" r:id="rId42"/>
    <p:sldId id="321" r:id="rId43"/>
    <p:sldId id="446" r:id="rId44"/>
    <p:sldId id="296" r:id="rId45"/>
    <p:sldId id="467" r:id="rId46"/>
    <p:sldId id="295" r:id="rId47"/>
    <p:sldId id="298" r:id="rId48"/>
    <p:sldId id="337" r:id="rId49"/>
    <p:sldId id="336" r:id="rId50"/>
    <p:sldId id="335" r:id="rId51"/>
    <p:sldId id="465" r:id="rId52"/>
    <p:sldId id="334" r:id="rId53"/>
    <p:sldId id="428" r:id="rId54"/>
    <p:sldId id="332" r:id="rId55"/>
    <p:sldId id="448" r:id="rId56"/>
    <p:sldId id="331" r:id="rId57"/>
    <p:sldId id="330" r:id="rId58"/>
    <p:sldId id="449" r:id="rId59"/>
    <p:sldId id="329" r:id="rId60"/>
    <p:sldId id="338" r:id="rId61"/>
    <p:sldId id="339" r:id="rId62"/>
    <p:sldId id="340" r:id="rId63"/>
    <p:sldId id="368" r:id="rId64"/>
    <p:sldId id="367" r:id="rId65"/>
    <p:sldId id="366" r:id="rId66"/>
    <p:sldId id="365" r:id="rId67"/>
    <p:sldId id="364" r:id="rId68"/>
    <p:sldId id="450" r:id="rId69"/>
    <p:sldId id="363" r:id="rId70"/>
    <p:sldId id="451" r:id="rId71"/>
    <p:sldId id="362" r:id="rId72"/>
    <p:sldId id="460" r:id="rId73"/>
    <p:sldId id="361" r:id="rId74"/>
    <p:sldId id="461" r:id="rId75"/>
    <p:sldId id="452" r:id="rId76"/>
    <p:sldId id="360" r:id="rId77"/>
    <p:sldId id="359" r:id="rId78"/>
    <p:sldId id="358" r:id="rId79"/>
    <p:sldId id="357" r:id="rId80"/>
    <p:sldId id="356" r:id="rId81"/>
    <p:sldId id="355" r:id="rId82"/>
    <p:sldId id="354" r:id="rId83"/>
    <p:sldId id="353" r:id="rId84"/>
    <p:sldId id="453" r:id="rId85"/>
    <p:sldId id="352" r:id="rId86"/>
    <p:sldId id="351" r:id="rId87"/>
    <p:sldId id="350" r:id="rId88"/>
    <p:sldId id="349" r:id="rId89"/>
    <p:sldId id="348" r:id="rId90"/>
    <p:sldId id="370" r:id="rId91"/>
    <p:sldId id="347" r:id="rId92"/>
    <p:sldId id="346" r:id="rId93"/>
    <p:sldId id="344" r:id="rId94"/>
    <p:sldId id="343" r:id="rId95"/>
    <p:sldId id="454" r:id="rId96"/>
    <p:sldId id="342" r:id="rId97"/>
    <p:sldId id="341" r:id="rId98"/>
    <p:sldId id="466" r:id="rId99"/>
    <p:sldId id="380" r:id="rId100"/>
    <p:sldId id="434" r:id="rId101"/>
    <p:sldId id="379" r:id="rId102"/>
    <p:sldId id="378" r:id="rId103"/>
    <p:sldId id="377" r:id="rId104"/>
    <p:sldId id="376" r:id="rId105"/>
    <p:sldId id="375" r:id="rId106"/>
    <p:sldId id="374" r:id="rId107"/>
    <p:sldId id="373" r:id="rId108"/>
    <p:sldId id="372" r:id="rId109"/>
    <p:sldId id="371" r:id="rId110"/>
    <p:sldId id="382" r:id="rId111"/>
    <p:sldId id="399" r:id="rId112"/>
    <p:sldId id="455" r:id="rId113"/>
    <p:sldId id="398" r:id="rId114"/>
    <p:sldId id="396" r:id="rId115"/>
    <p:sldId id="456" r:id="rId116"/>
    <p:sldId id="438" r:id="rId117"/>
    <p:sldId id="397" r:id="rId118"/>
    <p:sldId id="395" r:id="rId119"/>
    <p:sldId id="394" r:id="rId120"/>
    <p:sldId id="457" r:id="rId121"/>
    <p:sldId id="393" r:id="rId122"/>
    <p:sldId id="392" r:id="rId123"/>
    <p:sldId id="391" r:id="rId124"/>
    <p:sldId id="390" r:id="rId125"/>
    <p:sldId id="389" r:id="rId126"/>
    <p:sldId id="463" r:id="rId127"/>
    <p:sldId id="388" r:id="rId128"/>
    <p:sldId id="387" r:id="rId129"/>
    <p:sldId id="386" r:id="rId130"/>
    <p:sldId id="385" r:id="rId131"/>
    <p:sldId id="384" r:id="rId132"/>
    <p:sldId id="383" r:id="rId133"/>
    <p:sldId id="400" r:id="rId134"/>
    <p:sldId id="411" r:id="rId135"/>
    <p:sldId id="410" r:id="rId136"/>
    <p:sldId id="409" r:id="rId137"/>
    <p:sldId id="408" r:id="rId138"/>
    <p:sldId id="407" r:id="rId139"/>
    <p:sldId id="406" r:id="rId140"/>
    <p:sldId id="405" r:id="rId141"/>
    <p:sldId id="404" r:id="rId142"/>
    <p:sldId id="403" r:id="rId143"/>
    <p:sldId id="402" r:id="rId144"/>
    <p:sldId id="415" r:id="rId145"/>
    <p:sldId id="414" r:id="rId146"/>
    <p:sldId id="413" r:id="rId147"/>
    <p:sldId id="458" r:id="rId148"/>
    <p:sldId id="412" r:id="rId149"/>
    <p:sldId id="401" r:id="rId150"/>
    <p:sldId id="416" r:id="rId151"/>
    <p:sldId id="436" r:id="rId152"/>
    <p:sldId id="422" r:id="rId153"/>
    <p:sldId id="421" r:id="rId154"/>
    <p:sldId id="437" r:id="rId155"/>
    <p:sldId id="420" r:id="rId156"/>
    <p:sldId id="419" r:id="rId157"/>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Arial Unicode MS" pitchFamily="34" charset="-128"/>
        <a:ea typeface="+mn-ea"/>
        <a:cs typeface="+mn-cs"/>
      </a:defRPr>
    </a:lvl1pPr>
    <a:lvl2pPr marL="457200" algn="l" rtl="0" fontAlgn="base">
      <a:spcBef>
        <a:spcPct val="0"/>
      </a:spcBef>
      <a:spcAft>
        <a:spcPct val="0"/>
      </a:spcAft>
      <a:defRPr sz="2800" kern="1200">
        <a:solidFill>
          <a:schemeClr val="tx1"/>
        </a:solidFill>
        <a:latin typeface="Arial Unicode MS" pitchFamily="34" charset="-128"/>
        <a:ea typeface="+mn-ea"/>
        <a:cs typeface="+mn-cs"/>
      </a:defRPr>
    </a:lvl2pPr>
    <a:lvl3pPr marL="914400" algn="l" rtl="0" fontAlgn="base">
      <a:spcBef>
        <a:spcPct val="0"/>
      </a:spcBef>
      <a:spcAft>
        <a:spcPct val="0"/>
      </a:spcAft>
      <a:defRPr sz="2800" kern="1200">
        <a:solidFill>
          <a:schemeClr val="tx1"/>
        </a:solidFill>
        <a:latin typeface="Arial Unicode MS" pitchFamily="34" charset="-128"/>
        <a:ea typeface="+mn-ea"/>
        <a:cs typeface="+mn-cs"/>
      </a:defRPr>
    </a:lvl3pPr>
    <a:lvl4pPr marL="1371600" algn="l" rtl="0" fontAlgn="base">
      <a:spcBef>
        <a:spcPct val="0"/>
      </a:spcBef>
      <a:spcAft>
        <a:spcPct val="0"/>
      </a:spcAft>
      <a:defRPr sz="2800" kern="1200">
        <a:solidFill>
          <a:schemeClr val="tx1"/>
        </a:solidFill>
        <a:latin typeface="Arial Unicode MS" pitchFamily="34" charset="-128"/>
        <a:ea typeface="+mn-ea"/>
        <a:cs typeface="+mn-cs"/>
      </a:defRPr>
    </a:lvl4pPr>
    <a:lvl5pPr marL="1828800" algn="l" rtl="0" fontAlgn="base">
      <a:spcBef>
        <a:spcPct val="0"/>
      </a:spcBef>
      <a:spcAft>
        <a:spcPct val="0"/>
      </a:spcAft>
      <a:defRPr sz="2800" kern="1200">
        <a:solidFill>
          <a:schemeClr val="tx1"/>
        </a:solidFill>
        <a:latin typeface="Arial Unicode MS" pitchFamily="34" charset="-128"/>
        <a:ea typeface="+mn-ea"/>
        <a:cs typeface="+mn-cs"/>
      </a:defRPr>
    </a:lvl5pPr>
    <a:lvl6pPr marL="2286000" algn="l" defTabSz="914400" rtl="0" eaLnBrk="1" latinLnBrk="0" hangingPunct="1">
      <a:defRPr sz="2800" kern="1200">
        <a:solidFill>
          <a:schemeClr val="tx1"/>
        </a:solidFill>
        <a:latin typeface="Arial Unicode MS" pitchFamily="34" charset="-128"/>
        <a:ea typeface="+mn-ea"/>
        <a:cs typeface="+mn-cs"/>
      </a:defRPr>
    </a:lvl6pPr>
    <a:lvl7pPr marL="2743200" algn="l" defTabSz="914400" rtl="0" eaLnBrk="1" latinLnBrk="0" hangingPunct="1">
      <a:defRPr sz="2800" kern="1200">
        <a:solidFill>
          <a:schemeClr val="tx1"/>
        </a:solidFill>
        <a:latin typeface="Arial Unicode MS" pitchFamily="34" charset="-128"/>
        <a:ea typeface="+mn-ea"/>
        <a:cs typeface="+mn-cs"/>
      </a:defRPr>
    </a:lvl7pPr>
    <a:lvl8pPr marL="3200400" algn="l" defTabSz="914400" rtl="0" eaLnBrk="1" latinLnBrk="0" hangingPunct="1">
      <a:defRPr sz="2800" kern="1200">
        <a:solidFill>
          <a:schemeClr val="tx1"/>
        </a:solidFill>
        <a:latin typeface="Arial Unicode MS" pitchFamily="34" charset="-128"/>
        <a:ea typeface="+mn-ea"/>
        <a:cs typeface="+mn-cs"/>
      </a:defRPr>
    </a:lvl8pPr>
    <a:lvl9pPr marL="3657600" algn="l" defTabSz="914400" rtl="0" eaLnBrk="1" latinLnBrk="0" hangingPunct="1">
      <a:defRPr sz="2800" kern="1200">
        <a:solidFill>
          <a:schemeClr val="tx1"/>
        </a:solidFill>
        <a:latin typeface="Arial Unicode MS" pitchFamily="34" charset="-128"/>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CC"/>
    <a:srgbClr val="FF9900"/>
    <a:srgbClr val="99CCFF"/>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4709" autoAdjust="0"/>
  </p:normalViewPr>
  <p:slideViewPr>
    <p:cSldViewPr>
      <p:cViewPr varScale="1">
        <p:scale>
          <a:sx n="63" d="100"/>
          <a:sy n="63" d="100"/>
        </p:scale>
        <p:origin x="-108"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57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image" Target="../media/image7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dirty="0"/>
          </a:p>
        </p:txBody>
      </p:sp>
      <p:sp>
        <p:nvSpPr>
          <p:cNvPr id="20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dirty="0"/>
          </a:p>
        </p:txBody>
      </p:sp>
      <p:sp>
        <p:nvSpPr>
          <p:cNvPr id="20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dirty="0"/>
          </a:p>
        </p:txBody>
      </p:sp>
      <p:sp>
        <p:nvSpPr>
          <p:cNvPr id="20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288915FA-BAB9-476A-8917-144982EF8990}"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dirty="0"/>
          </a:p>
        </p:txBody>
      </p:sp>
      <p:sp>
        <p:nvSpPr>
          <p:cNvPr id="209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dirty="0"/>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9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9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dirty="0"/>
          </a:p>
        </p:txBody>
      </p:sp>
      <p:sp>
        <p:nvSpPr>
          <p:cNvPr id="209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89A2C59E-4619-48CA-A096-FD4776F5BEEC}"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9A2C59E-4619-48CA-A096-FD4776F5BEEC}" type="slidenum">
              <a:rPr lang="en-US" smtClean="0"/>
              <a:pPr>
                <a:defRPr/>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9A2C59E-4619-48CA-A096-FD4776F5BEEC}" type="slidenum">
              <a:rPr lang="en-US" smtClean="0"/>
              <a:pPr>
                <a:defRPr/>
              </a:pPr>
              <a:t>87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EE70457-0FEF-407F-A6CC-26CD070A5D89}" type="slidenum">
              <a:rPr lang="en-US"/>
              <a:pPr>
                <a:defRPr/>
              </a:pPr>
              <a:t>‹#›</a:t>
            </a:fld>
            <a:endParaRPr lang="en-US" dirty="0"/>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3A887D0-B0AB-429D-ABD2-BA0A7318F48B}" type="slidenum">
              <a:rPr lang="en-US"/>
              <a:pPr>
                <a:defRPr/>
              </a:pPr>
              <a:t>‹#›</a:t>
            </a:fld>
            <a:endParaRPr lang="en-US" dirty="0"/>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AB07875-72FA-46C2-BF36-4C6D0507546D}" type="slidenum">
              <a:rPr lang="en-US"/>
              <a:pPr>
                <a:defRPr/>
              </a:pPr>
              <a:t>‹#›</a:t>
            </a:fld>
            <a:endParaRPr lang="en-US" dirty="0"/>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C53DBE6-099E-4D30-A201-1A77673E9209}" type="slidenum">
              <a:rPr lang="en-US"/>
              <a:pPr>
                <a:defRPr/>
              </a:pPr>
              <a:t>‹#›</a:t>
            </a:fld>
            <a:endParaRPr lang="en-US" dirty="0"/>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4C8615D-9414-4364-A911-AF7AD88B70BB}" type="slidenum">
              <a:rPr lang="en-US"/>
              <a:pPr>
                <a:defRPr/>
              </a:pPr>
              <a:t>‹#›</a:t>
            </a:fld>
            <a:endParaRPr lang="en-US" dirty="0"/>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8AC76ED-3616-4035-A93C-5F96C47BCAA6}" type="slidenum">
              <a:rPr lang="en-US"/>
              <a:pPr>
                <a:defRPr/>
              </a:pPr>
              <a:t>‹#›</a:t>
            </a:fld>
            <a:endParaRPr lang="en-US" dirty="0"/>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29AC11A-A451-4FCF-9D00-6E4D8DB1BFF0}" type="slidenum">
              <a:rPr lang="en-US"/>
              <a:pPr>
                <a:defRPr/>
              </a:pPr>
              <a:t>‹#›</a:t>
            </a:fld>
            <a:endParaRPr lang="en-US" dirty="0"/>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51D54928-CEB3-4195-968C-F29671CBEC2C}" type="slidenum">
              <a:rPr lang="en-US"/>
              <a:pPr>
                <a:defRPr/>
              </a:pPr>
              <a:t>‹#›</a:t>
            </a:fld>
            <a:endParaRPr lang="en-US" dirty="0"/>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E95DA12-B33F-4CFC-A5FF-E4F3B2D3D265}" type="slidenum">
              <a:rPr lang="en-US"/>
              <a:pPr>
                <a:defRPr/>
              </a:pPr>
              <a:t>‹#›</a:t>
            </a:fld>
            <a:endParaRPr lang="en-US" dirty="0"/>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0B46D4D-09B2-44B6-8F4A-3B5419823E7D}" type="slidenum">
              <a:rPr lang="en-US"/>
              <a:pPr>
                <a:defRPr/>
              </a:pPr>
              <a:t>‹#›</a:t>
            </a:fld>
            <a:endParaRPr lang="en-US" dirty="0"/>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E8840DF-E343-49CD-9FDA-8F1612568D2E}" type="slidenum">
              <a:rPr lang="en-US"/>
              <a:pPr>
                <a:defRPr/>
              </a:pPr>
              <a:t>‹#›</a:t>
            </a:fld>
            <a:endParaRPr lang="en-US" dirty="0"/>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4EEA5B7B-FC93-4C94-A37C-E5711E1A952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d"/>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5.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6.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7.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72AD607-A53E-484A-8520-E37F4DD009C9}" type="slidenum">
              <a:rPr lang="en-US"/>
              <a:pPr>
                <a:defRPr/>
              </a:pPr>
              <a:t>1</a:t>
            </a:fld>
            <a:endParaRPr lang="en-US" dirty="0"/>
          </a:p>
        </p:txBody>
      </p:sp>
      <p:sp>
        <p:nvSpPr>
          <p:cNvPr id="9219" name="Rectangle 2"/>
          <p:cNvSpPr>
            <a:spLocks noGrp="1" noChangeArrowheads="1"/>
          </p:cNvSpPr>
          <p:nvPr>
            <p:ph type="title"/>
          </p:nvPr>
        </p:nvSpPr>
        <p:spPr/>
        <p:txBody>
          <a:bodyPr/>
          <a:lstStyle/>
          <a:p>
            <a:pPr eaLnBrk="1" hangingPunct="1"/>
            <a:r>
              <a:rPr lang="en-US" b="1" dirty="0" smtClean="0">
                <a:solidFill>
                  <a:srgbClr val="A50021"/>
                </a:solidFill>
                <a:latin typeface="Times New Roman" pitchFamily="18" charset="0"/>
              </a:rPr>
              <a:t>DRIVER SAFETY</a:t>
            </a:r>
            <a:br>
              <a:rPr lang="en-US" b="1" dirty="0" smtClean="0">
                <a:solidFill>
                  <a:srgbClr val="A50021"/>
                </a:solidFill>
                <a:latin typeface="Times New Roman" pitchFamily="18" charset="0"/>
              </a:rPr>
            </a:br>
            <a:r>
              <a:rPr lang="en-US" sz="3200" b="1" dirty="0" smtClean="0">
                <a:solidFill>
                  <a:srgbClr val="0000CC"/>
                </a:solidFill>
                <a:latin typeface="Times New Roman" pitchFamily="18" charset="0"/>
              </a:rPr>
              <a:t>P.A.S.S. System</a:t>
            </a:r>
            <a:r>
              <a:rPr lang="en-US" sz="3200" b="1" dirty="0" smtClean="0">
                <a:solidFill>
                  <a:srgbClr val="0000CC"/>
                </a:solidFill>
                <a:latin typeface="Times New Roman" pitchFamily="18" charset="0"/>
                <a:cs typeface="Times New Roman" pitchFamily="18" charset="0"/>
              </a:rPr>
              <a:t>™</a:t>
            </a:r>
            <a:r>
              <a:rPr lang="en-US" sz="3200" b="1" dirty="0" smtClean="0">
                <a:solidFill>
                  <a:srgbClr val="0000CC"/>
                </a:solidFill>
                <a:latin typeface="Times New Roman" pitchFamily="18" charset="0"/>
              </a:rPr>
              <a:t> Driver Training</a:t>
            </a:r>
          </a:p>
        </p:txBody>
      </p:sp>
      <p:sp>
        <p:nvSpPr>
          <p:cNvPr id="9220" name="Rectangle 3"/>
          <p:cNvSpPr>
            <a:spLocks noGrp="1" noChangeArrowheads="1"/>
          </p:cNvSpPr>
          <p:nvPr>
            <p:ph type="body" idx="1"/>
          </p:nvPr>
        </p:nvSpPr>
        <p:spPr/>
        <p:txBody>
          <a:bodyPr/>
          <a:lstStyle/>
          <a:p>
            <a:pPr eaLnBrk="1" hangingPunct="1">
              <a:buFontTx/>
              <a:buNone/>
            </a:pPr>
            <a:endParaRPr lang="en-US" b="1" u="sng" dirty="0" smtClean="0"/>
          </a:p>
          <a:p>
            <a:pPr eaLnBrk="1" hangingPunct="1">
              <a:buFontTx/>
              <a:buNone/>
            </a:pPr>
            <a:r>
              <a:rPr lang="en-US" b="1" dirty="0" smtClean="0">
                <a:latin typeface="Times New Roman" pitchFamily="18" charset="0"/>
              </a:rPr>
              <a:t>			    Tom Donovan, M.S. </a:t>
            </a:r>
          </a:p>
          <a:p>
            <a:pPr algn="ctr" eaLnBrk="1" hangingPunct="1">
              <a:buFontTx/>
              <a:buNone/>
            </a:pPr>
            <a:r>
              <a:rPr lang="en-US" b="1" dirty="0" smtClean="0">
                <a:latin typeface="Times New Roman" pitchFamily="18" charset="0"/>
              </a:rPr>
              <a:t>Battalion Chief, PFD (retired)</a:t>
            </a:r>
          </a:p>
          <a:p>
            <a:pPr algn="ctr" eaLnBrk="1" hangingPunct="1">
              <a:buFontTx/>
              <a:buNone/>
            </a:pPr>
            <a:r>
              <a:rPr lang="en-US" b="1" dirty="0" smtClean="0">
                <a:latin typeface="Times New Roman" pitchFamily="18" charset="0"/>
              </a:rPr>
              <a:t>Member ADTSEA</a:t>
            </a:r>
          </a:p>
          <a:p>
            <a:pPr algn="ctr" eaLnBrk="1" hangingPunct="1">
              <a:buFontTx/>
              <a:buNone/>
            </a:pPr>
            <a:r>
              <a:rPr lang="en-US" dirty="0" smtClean="0">
                <a:solidFill>
                  <a:srgbClr val="0000CC"/>
                </a:solidFill>
                <a:latin typeface="Times New Roman" pitchFamily="18" charset="0"/>
              </a:rPr>
              <a:t>trdfcu@juno.com</a:t>
            </a: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A5E87D3-8DEE-4A0F-BB05-D9A280587506}" type="slidenum">
              <a:rPr lang="en-US"/>
              <a:pPr>
                <a:defRPr/>
              </a:pPr>
              <a:t>10</a:t>
            </a:fld>
            <a:endParaRPr lang="en-US" dirty="0"/>
          </a:p>
        </p:txBody>
      </p:sp>
      <p:sp>
        <p:nvSpPr>
          <p:cNvPr id="18435" name="Rectangle 2"/>
          <p:cNvSpPr>
            <a:spLocks noGrp="1" noChangeArrowheads="1"/>
          </p:cNvSpPr>
          <p:nvPr>
            <p:ph type="title"/>
          </p:nvPr>
        </p:nvSpPr>
        <p:spPr>
          <a:xfrm>
            <a:off x="457200" y="0"/>
            <a:ext cx="8229600" cy="990600"/>
          </a:xfrm>
        </p:spPr>
        <p:txBody>
          <a:bodyPr/>
          <a:lstStyle/>
          <a:p>
            <a:pPr algn="l" eaLnBrk="1" hangingPunct="1"/>
            <a:r>
              <a:rPr lang="en-US" sz="3600" b="1" dirty="0" smtClean="0">
                <a:solidFill>
                  <a:srgbClr val="A50021"/>
                </a:solidFill>
                <a:latin typeface="Times New Roman" pitchFamily="18" charset="0"/>
              </a:rPr>
              <a:t>Driver Safety – the “Numbers”</a:t>
            </a:r>
          </a:p>
        </p:txBody>
      </p:sp>
      <p:sp>
        <p:nvSpPr>
          <p:cNvPr id="11267" name="Rectangle 3"/>
          <p:cNvSpPr>
            <a:spLocks noGrp="1" noChangeArrowheads="1"/>
          </p:cNvSpPr>
          <p:nvPr>
            <p:ph type="body" idx="1"/>
          </p:nvPr>
        </p:nvSpPr>
        <p:spPr>
          <a:xfrm>
            <a:off x="228600" y="990600"/>
            <a:ext cx="8458200" cy="5135563"/>
          </a:xfrm>
        </p:spPr>
        <p:txBody>
          <a:bodyPr/>
          <a:lstStyle/>
          <a:p>
            <a:pPr eaLnBrk="1" hangingPunct="1">
              <a:buFontTx/>
              <a:buBlip>
                <a:blip r:embed="rId2"/>
              </a:buBlip>
            </a:pPr>
            <a:r>
              <a:rPr lang="en-US" dirty="0" smtClean="0"/>
              <a:t>More die on our roads each year than die of breast cancer yearly.</a:t>
            </a:r>
          </a:p>
          <a:p>
            <a:pPr eaLnBrk="1" hangingPunct="1">
              <a:buFontTx/>
              <a:buBlip>
                <a:blip r:embed="rId2"/>
              </a:buBlip>
            </a:pPr>
            <a:r>
              <a:rPr lang="en-US" b="1" dirty="0" smtClean="0"/>
              <a:t>One 9-11</a:t>
            </a:r>
            <a:r>
              <a:rPr lang="en-US" dirty="0" smtClean="0"/>
              <a:t> event EACH MONTH!!!</a:t>
            </a:r>
          </a:p>
          <a:p>
            <a:pPr lvl="1" eaLnBrk="1" hangingPunct="1">
              <a:buFontTx/>
              <a:buBlip>
                <a:blip r:embed="rId2"/>
              </a:buBlip>
            </a:pPr>
            <a:r>
              <a:rPr lang="en-US" sz="3200" b="1" dirty="0" smtClean="0"/>
              <a:t>Plus over 200,000 serious injuries each month.</a:t>
            </a:r>
          </a:p>
          <a:p>
            <a:pPr lvl="1" eaLnBrk="1" hangingPunct="1">
              <a:buFontTx/>
              <a:buNone/>
            </a:pPr>
            <a:endParaRPr lang="en-US" sz="3200" b="1" dirty="0" smtClean="0"/>
          </a:p>
          <a:p>
            <a:pPr lvl="1" eaLnBrk="1" hangingPunct="1">
              <a:buFontTx/>
              <a:buNone/>
            </a:pPr>
            <a:endParaRPr lang="en-US" sz="3200" dirty="0" smtClean="0"/>
          </a:p>
        </p:txBody>
      </p:sp>
      <p:pic>
        <p:nvPicPr>
          <p:cNvPr id="18437" name="Picture 4" descr="C:\Documents and Settings\Tom\My Documents\My Pictures\Driver Safety\wtc3_11_400.jpg"/>
          <p:cNvPicPr>
            <a:picLocks noChangeAspect="1" noChangeArrowheads="1"/>
          </p:cNvPicPr>
          <p:nvPr/>
        </p:nvPicPr>
        <p:blipFill>
          <a:blip r:embed="rId3"/>
          <a:srcRect/>
          <a:stretch>
            <a:fillRect/>
          </a:stretch>
        </p:blipFill>
        <p:spPr bwMode="auto">
          <a:xfrm>
            <a:off x="228600" y="3733800"/>
            <a:ext cx="4419600" cy="27432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D9CEE2C-4219-48B0-AD5A-73C4E481D50A}" type="slidenum">
              <a:rPr lang="en-US"/>
              <a:pPr>
                <a:defRPr/>
              </a:pPr>
              <a:t>100</a:t>
            </a:fld>
            <a:endParaRPr lang="en-US" dirty="0"/>
          </a:p>
        </p:txBody>
      </p:sp>
      <p:sp>
        <p:nvSpPr>
          <p:cNvPr id="3076" name="Rectangle 2"/>
          <p:cNvSpPr>
            <a:spLocks noGrp="1" noChangeArrowheads="1"/>
          </p:cNvSpPr>
          <p:nvPr>
            <p:ph type="title"/>
          </p:nvPr>
        </p:nvSpPr>
        <p:spPr/>
        <p:txBody>
          <a:bodyPr/>
          <a:lstStyle/>
          <a:p>
            <a:pPr algn="l" eaLnBrk="1" hangingPunct="1"/>
            <a:r>
              <a:rPr lang="en-US" sz="4000" b="1" dirty="0" smtClean="0">
                <a:solidFill>
                  <a:srgbClr val="A50021"/>
                </a:solidFill>
                <a:latin typeface="Times New Roman" pitchFamily="18" charset="0"/>
              </a:rPr>
              <a:t>Changing Behavior – Alcohol</a:t>
            </a:r>
            <a:br>
              <a:rPr lang="en-US" sz="4000" b="1" dirty="0" smtClean="0">
                <a:solidFill>
                  <a:srgbClr val="A50021"/>
                </a:solidFill>
                <a:latin typeface="Times New Roman" pitchFamily="18" charset="0"/>
              </a:rPr>
            </a:br>
            <a:r>
              <a:rPr lang="en-US" sz="1800" b="1" dirty="0" smtClean="0">
                <a:solidFill>
                  <a:schemeClr val="tx1"/>
                </a:solidFill>
                <a:latin typeface="Times New Roman" pitchFamily="18" charset="0"/>
              </a:rPr>
              <a:t>[click on video icon below]</a:t>
            </a:r>
            <a:endParaRPr lang="en-US" sz="1800" b="1" dirty="0" smtClean="0">
              <a:solidFill>
                <a:srgbClr val="A50021"/>
              </a:solidFill>
              <a:latin typeface="Times New Roman" pitchFamily="18" charset="0"/>
            </a:endParaRPr>
          </a:p>
        </p:txBody>
      </p:sp>
      <p:graphicFrame>
        <p:nvGraphicFramePr>
          <p:cNvPr id="3074" name="Object 3"/>
          <p:cNvGraphicFramePr>
            <a:graphicFrameLocks noChangeAspect="1"/>
          </p:cNvGraphicFramePr>
          <p:nvPr>
            <p:ph idx="1"/>
          </p:nvPr>
        </p:nvGraphicFramePr>
        <p:xfrm>
          <a:off x="3662363" y="3619500"/>
          <a:ext cx="1819275" cy="485775"/>
        </p:xfrm>
        <a:graphic>
          <a:graphicData uri="http://schemas.openxmlformats.org/presentationml/2006/ole">
            <p:oleObj spid="_x0000_s3074" name="Package" r:id="rId4" imgW="1819440" imgH="485640" progId="Package">
              <p:embed/>
            </p:oleObj>
          </a:graphicData>
        </a:graphic>
      </p:graphicFrame>
    </p:spTree>
    <p:controls>
      <p:control spid="3075" r:id="rId2" imgW="4648849" imgH="3352381"/>
    </p:controls>
  </p:cSld>
  <p:clrMapOvr>
    <a:masterClrMapping/>
  </p:clrMapOvr>
  <p:transition>
    <p:wipe dir="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3AEDE35-C697-4B54-9074-0712D3A4BFFF}" type="slidenum">
              <a:rPr lang="en-US"/>
              <a:pPr>
                <a:defRPr/>
              </a:pPr>
              <a:t>101</a:t>
            </a:fld>
            <a:endParaRPr lang="en-US" dirty="0"/>
          </a:p>
        </p:txBody>
      </p:sp>
      <p:sp>
        <p:nvSpPr>
          <p:cNvPr id="9625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Speeding</a:t>
            </a:r>
          </a:p>
        </p:txBody>
      </p:sp>
      <p:sp>
        <p:nvSpPr>
          <p:cNvPr id="144387" name="Rectangle 3"/>
          <p:cNvSpPr>
            <a:spLocks noGrp="1" noChangeArrowheads="1"/>
          </p:cNvSpPr>
          <p:nvPr>
            <p:ph type="body" idx="1"/>
          </p:nvPr>
        </p:nvSpPr>
        <p:spPr>
          <a:xfrm>
            <a:off x="381000" y="685800"/>
            <a:ext cx="8458200" cy="5181601"/>
          </a:xfrm>
        </p:spPr>
        <p:txBody>
          <a:bodyPr/>
          <a:lstStyle/>
          <a:p>
            <a:pPr eaLnBrk="1" hangingPunct="1">
              <a:lnSpc>
                <a:spcPct val="90000"/>
              </a:lnSpc>
              <a:buFontTx/>
              <a:buNone/>
            </a:pPr>
            <a:endParaRPr lang="en-US" dirty="0" smtClean="0"/>
          </a:p>
          <a:p>
            <a:pPr eaLnBrk="1" hangingPunct="1">
              <a:lnSpc>
                <a:spcPct val="90000"/>
              </a:lnSpc>
              <a:buFontTx/>
              <a:buBlip>
                <a:blip r:embed="rId2"/>
              </a:buBlip>
            </a:pPr>
            <a:r>
              <a:rPr lang="en-US" dirty="0" smtClean="0"/>
              <a:t>A little bit of increase in your vehicle’s speed significantly increases your collision/injury/fatality risk.</a:t>
            </a:r>
          </a:p>
          <a:p>
            <a:pPr eaLnBrk="1" hangingPunct="1">
              <a:lnSpc>
                <a:spcPct val="90000"/>
              </a:lnSpc>
              <a:buFontTx/>
              <a:buBlip>
                <a:blip r:embed="rId2"/>
              </a:buBlip>
            </a:pPr>
            <a:r>
              <a:rPr lang="en-US" dirty="0" smtClean="0"/>
              <a:t>The faster you go the less time you have to react - even if you are paying attention.</a:t>
            </a:r>
          </a:p>
          <a:p>
            <a:pPr eaLnBrk="1" hangingPunct="1">
              <a:lnSpc>
                <a:spcPct val="90000"/>
              </a:lnSpc>
              <a:buFontTx/>
              <a:buBlip>
                <a:blip r:embed="rId2"/>
              </a:buBlip>
            </a:pPr>
            <a:r>
              <a:rPr lang="en-US" dirty="0" smtClean="0"/>
              <a:t>Speed lengthens stopping distance.</a:t>
            </a:r>
          </a:p>
          <a:p>
            <a:pPr eaLnBrk="1" hangingPunct="1">
              <a:lnSpc>
                <a:spcPct val="90000"/>
              </a:lnSpc>
              <a:buFontTx/>
              <a:buBlip>
                <a:blip r:embed="rId2"/>
              </a:buBlip>
            </a:pPr>
            <a:r>
              <a:rPr lang="en-US" dirty="0" smtClean="0"/>
              <a:t>Speed increases impact consequences; e.g., </a:t>
            </a:r>
            <a:r>
              <a:rPr lang="en-US" i="1" dirty="0" smtClean="0"/>
              <a:t>greater brain damage, amputation vs. repair</a:t>
            </a:r>
            <a:r>
              <a:rPr lang="en-US" dirty="0" smtClean="0"/>
              <a:t>.</a:t>
            </a:r>
          </a:p>
        </p:txBody>
      </p:sp>
      <p:pic>
        <p:nvPicPr>
          <p:cNvPr id="122881" name="Picture 1" descr="C:\Documents and Settings\Tom\My Documents\Business\Driver Safety\clipart\amputee.jpg"/>
          <p:cNvPicPr>
            <a:picLocks noChangeAspect="1" noChangeArrowheads="1"/>
          </p:cNvPicPr>
          <p:nvPr/>
        </p:nvPicPr>
        <p:blipFill>
          <a:blip r:embed="rId3"/>
          <a:srcRect/>
          <a:stretch>
            <a:fillRect/>
          </a:stretch>
        </p:blipFill>
        <p:spPr bwMode="auto">
          <a:xfrm>
            <a:off x="5334000" y="5105400"/>
            <a:ext cx="1009650" cy="15240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4387">
                                            <p:txEl>
                                              <p:pRg st="1" end="1"/>
                                            </p:txEl>
                                          </p:spTgt>
                                        </p:tgtEl>
                                        <p:attrNameLst>
                                          <p:attrName>style.visibility</p:attrName>
                                        </p:attrNameLst>
                                      </p:cBhvr>
                                      <p:to>
                                        <p:strVal val="visible"/>
                                      </p:to>
                                    </p:set>
                                    <p:anim calcmode="lin" valueType="num">
                                      <p:cBhvr additive="base">
                                        <p:cTn id="7" dur="5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4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4387">
                                            <p:txEl>
                                              <p:pRg st="2" end="2"/>
                                            </p:txEl>
                                          </p:spTgt>
                                        </p:tgtEl>
                                        <p:attrNameLst>
                                          <p:attrName>style.visibility</p:attrName>
                                        </p:attrNameLst>
                                      </p:cBhvr>
                                      <p:to>
                                        <p:strVal val="visible"/>
                                      </p:to>
                                    </p:set>
                                    <p:anim calcmode="lin" valueType="num">
                                      <p:cBhvr additive="base">
                                        <p:cTn id="13" dur="500" fill="hold"/>
                                        <p:tgtEl>
                                          <p:spTgt spid="14438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4387">
                                            <p:txEl>
                                              <p:pRg st="3" end="3"/>
                                            </p:txEl>
                                          </p:spTgt>
                                        </p:tgtEl>
                                        <p:attrNameLst>
                                          <p:attrName>style.visibility</p:attrName>
                                        </p:attrNameLst>
                                      </p:cBhvr>
                                      <p:to>
                                        <p:strVal val="visible"/>
                                      </p:to>
                                    </p:set>
                                    <p:anim calcmode="lin" valueType="num">
                                      <p:cBhvr additive="base">
                                        <p:cTn id="19" dur="500" fill="hold"/>
                                        <p:tgtEl>
                                          <p:spTgt spid="1443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4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4387">
                                            <p:txEl>
                                              <p:pRg st="4" end="4"/>
                                            </p:txEl>
                                          </p:spTgt>
                                        </p:tgtEl>
                                        <p:attrNameLst>
                                          <p:attrName>style.visibility</p:attrName>
                                        </p:attrNameLst>
                                      </p:cBhvr>
                                      <p:to>
                                        <p:strVal val="visible"/>
                                      </p:to>
                                    </p:set>
                                    <p:anim calcmode="lin" valueType="num">
                                      <p:cBhvr additive="base">
                                        <p:cTn id="25" dur="500" fill="hold"/>
                                        <p:tgtEl>
                                          <p:spTgt spid="1443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43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3E43269-7CCB-4FA7-8CF4-6D50E34ABDDE}" type="slidenum">
              <a:rPr lang="en-US"/>
              <a:pPr>
                <a:defRPr/>
              </a:pPr>
              <a:t>102</a:t>
            </a:fld>
            <a:endParaRPr lang="en-US" dirty="0"/>
          </a:p>
        </p:txBody>
      </p:sp>
      <p:sp>
        <p:nvSpPr>
          <p:cNvPr id="9728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Speeding</a:t>
            </a:r>
          </a:p>
        </p:txBody>
      </p:sp>
      <p:sp>
        <p:nvSpPr>
          <p:cNvPr id="143363" name="Rectangle 3"/>
          <p:cNvSpPr>
            <a:spLocks noGrp="1" noChangeArrowheads="1"/>
          </p:cNvSpPr>
          <p:nvPr>
            <p:ph type="body" idx="1"/>
          </p:nvPr>
        </p:nvSpPr>
        <p:spPr>
          <a:xfrm>
            <a:off x="381000" y="1066800"/>
            <a:ext cx="8458200" cy="5059363"/>
          </a:xfrm>
        </p:spPr>
        <p:txBody>
          <a:bodyPr/>
          <a:lstStyle/>
          <a:p>
            <a:pPr eaLnBrk="1" hangingPunct="1">
              <a:buFontTx/>
              <a:buNone/>
            </a:pPr>
            <a:r>
              <a:rPr lang="en-US" dirty="0" smtClean="0"/>
              <a:t>   Clearly we speed when it </a:t>
            </a:r>
            <a:r>
              <a:rPr lang="en-US" i="1" dirty="0" smtClean="0"/>
              <a:t>appears</a:t>
            </a:r>
            <a:r>
              <a:rPr lang="en-US" dirty="0" smtClean="0"/>
              <a:t> to suit OUR purpose:</a:t>
            </a:r>
          </a:p>
          <a:p>
            <a:pPr eaLnBrk="1" hangingPunct="1">
              <a:buFontTx/>
              <a:buBlip>
                <a:blip r:embed="rId2"/>
              </a:buBlip>
            </a:pPr>
            <a:r>
              <a:rPr lang="en-US" dirty="0" smtClean="0"/>
              <a:t>I am late for work.</a:t>
            </a:r>
          </a:p>
          <a:p>
            <a:pPr eaLnBrk="1" hangingPunct="1">
              <a:buFontTx/>
              <a:buBlip>
                <a:blip r:embed="rId2"/>
              </a:buBlip>
            </a:pPr>
            <a:r>
              <a:rPr lang="en-US" dirty="0" smtClean="0"/>
              <a:t>My kid is waiting to be picked up at school.</a:t>
            </a:r>
          </a:p>
          <a:p>
            <a:pPr eaLnBrk="1" hangingPunct="1">
              <a:buFontTx/>
              <a:buBlip>
                <a:blip r:embed="rId2"/>
              </a:buBlip>
            </a:pPr>
            <a:r>
              <a:rPr lang="en-US" dirty="0" smtClean="0"/>
              <a:t>I want to get to the shore </a:t>
            </a:r>
            <a:r>
              <a:rPr lang="en-US" i="1" dirty="0" smtClean="0"/>
              <a:t>as fast</a:t>
            </a:r>
            <a:r>
              <a:rPr lang="en-US" dirty="0" smtClean="0"/>
              <a:t> as possible.</a:t>
            </a:r>
          </a:p>
          <a:p>
            <a:pPr eaLnBrk="1" hangingPunct="1">
              <a:buFont typeface="Symbol" pitchFamily="18" charset="2"/>
              <a:buChar char=""/>
            </a:pPr>
            <a:endParaRPr lang="en-US" dirty="0" smtClean="0"/>
          </a:p>
        </p:txBody>
      </p:sp>
      <p:pic>
        <p:nvPicPr>
          <p:cNvPr id="5" name="Picture 1" descr="C:\Documents and Settings\Tom\My Documents\Business\Driver Safety\misc. driver course\k3318276.jpg"/>
          <p:cNvPicPr>
            <a:picLocks noChangeAspect="1" noChangeArrowheads="1"/>
          </p:cNvPicPr>
          <p:nvPr/>
        </p:nvPicPr>
        <p:blipFill>
          <a:blip r:embed="rId3"/>
          <a:srcRect/>
          <a:stretch>
            <a:fillRect/>
          </a:stretch>
        </p:blipFill>
        <p:spPr bwMode="auto">
          <a:xfrm>
            <a:off x="3124200" y="4343400"/>
            <a:ext cx="3048000" cy="224155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additive="base">
                                        <p:cTn id="7" dur="500" fill="hold"/>
                                        <p:tgtEl>
                                          <p:spTgt spid="143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63">
                                            <p:txEl>
                                              <p:pRg st="1" end="1"/>
                                            </p:txEl>
                                          </p:spTgt>
                                        </p:tgtEl>
                                        <p:attrNameLst>
                                          <p:attrName>style.visibility</p:attrName>
                                        </p:attrNameLst>
                                      </p:cBhvr>
                                      <p:to>
                                        <p:strVal val="visible"/>
                                      </p:to>
                                    </p:set>
                                    <p:anim calcmode="lin" valueType="num">
                                      <p:cBhvr additive="base">
                                        <p:cTn id="13" dur="500" fill="hold"/>
                                        <p:tgtEl>
                                          <p:spTgt spid="143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63">
                                            <p:txEl>
                                              <p:pRg st="2" end="2"/>
                                            </p:txEl>
                                          </p:spTgt>
                                        </p:tgtEl>
                                        <p:attrNameLst>
                                          <p:attrName>style.visibility</p:attrName>
                                        </p:attrNameLst>
                                      </p:cBhvr>
                                      <p:to>
                                        <p:strVal val="visible"/>
                                      </p:to>
                                    </p:set>
                                    <p:anim calcmode="lin" valueType="num">
                                      <p:cBhvr additive="base">
                                        <p:cTn id="19" dur="500" fill="hold"/>
                                        <p:tgtEl>
                                          <p:spTgt spid="143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63">
                                            <p:txEl>
                                              <p:pRg st="3" end="3"/>
                                            </p:txEl>
                                          </p:spTgt>
                                        </p:tgtEl>
                                        <p:attrNameLst>
                                          <p:attrName>style.visibility</p:attrName>
                                        </p:attrNameLst>
                                      </p:cBhvr>
                                      <p:to>
                                        <p:strVal val="visible"/>
                                      </p:to>
                                    </p:set>
                                    <p:anim calcmode="lin" valueType="num">
                                      <p:cBhvr additive="base">
                                        <p:cTn id="25" dur="500" fill="hold"/>
                                        <p:tgtEl>
                                          <p:spTgt spid="143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B8CE343-021A-4143-97FB-D2F08B081FBC}" type="slidenum">
              <a:rPr lang="en-US"/>
              <a:pPr>
                <a:defRPr/>
              </a:pPr>
              <a:t>103</a:t>
            </a:fld>
            <a:endParaRPr lang="en-US" dirty="0"/>
          </a:p>
        </p:txBody>
      </p:sp>
      <p:sp>
        <p:nvSpPr>
          <p:cNvPr id="9830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Speeding</a:t>
            </a:r>
          </a:p>
        </p:txBody>
      </p:sp>
      <p:sp>
        <p:nvSpPr>
          <p:cNvPr id="142339" name="Rectangle 3"/>
          <p:cNvSpPr>
            <a:spLocks noGrp="1" noChangeArrowheads="1"/>
          </p:cNvSpPr>
          <p:nvPr>
            <p:ph type="body" idx="1"/>
          </p:nvPr>
        </p:nvSpPr>
        <p:spPr>
          <a:xfrm>
            <a:off x="381000" y="1066800"/>
            <a:ext cx="8458200" cy="5059363"/>
          </a:xfrm>
        </p:spPr>
        <p:txBody>
          <a:bodyPr/>
          <a:lstStyle/>
          <a:p>
            <a:pPr eaLnBrk="1" hangingPunct="1">
              <a:lnSpc>
                <a:spcPct val="80000"/>
              </a:lnSpc>
              <a:buFontTx/>
              <a:buBlip>
                <a:blip r:embed="rId2"/>
              </a:buBlip>
            </a:pPr>
            <a:r>
              <a:rPr lang="en-US" sz="2800" b="1" dirty="0" smtClean="0"/>
              <a:t>Speeding does not accomplish your purpose</a:t>
            </a:r>
            <a:r>
              <a:rPr lang="en-US" sz="2800" dirty="0" smtClean="0"/>
              <a:t> of an earlier arrival in local traffic.</a:t>
            </a:r>
          </a:p>
          <a:p>
            <a:pPr eaLnBrk="1" hangingPunct="1">
              <a:lnSpc>
                <a:spcPct val="80000"/>
              </a:lnSpc>
              <a:buFontTx/>
              <a:buBlip>
                <a:blip r:embed="rId2"/>
              </a:buBlip>
            </a:pPr>
            <a:r>
              <a:rPr lang="en-US" sz="2800" dirty="0" smtClean="0"/>
              <a:t>Prolonged highway speeding in limited traffic may gain you a few minutes, </a:t>
            </a:r>
            <a:r>
              <a:rPr lang="en-US" sz="2800" i="1" dirty="0" smtClean="0"/>
              <a:t>but</a:t>
            </a:r>
            <a:r>
              <a:rPr lang="en-US" sz="2800" dirty="0" smtClean="0"/>
              <a:t>:</a:t>
            </a:r>
          </a:p>
          <a:p>
            <a:pPr lvl="1" eaLnBrk="1" hangingPunct="1">
              <a:lnSpc>
                <a:spcPct val="80000"/>
              </a:lnSpc>
              <a:buFontTx/>
              <a:buBlip>
                <a:blip r:embed="rId2"/>
              </a:buBlip>
            </a:pPr>
            <a:r>
              <a:rPr lang="en-US" sz="2400" b="1" dirty="0" smtClean="0"/>
              <a:t>You are significantly elevating your risk of a serious crash,</a:t>
            </a:r>
          </a:p>
          <a:p>
            <a:pPr lvl="1" eaLnBrk="1" hangingPunct="1">
              <a:lnSpc>
                <a:spcPct val="80000"/>
              </a:lnSpc>
              <a:buFontTx/>
              <a:buBlip>
                <a:blip r:embed="rId2"/>
              </a:buBlip>
            </a:pPr>
            <a:r>
              <a:rPr lang="en-US" sz="2400" b="1" dirty="0" smtClean="0"/>
              <a:t>Or an increase in your insurance linked to your expensive speeding ticket,</a:t>
            </a:r>
          </a:p>
          <a:p>
            <a:pPr lvl="1" eaLnBrk="1" hangingPunct="1">
              <a:lnSpc>
                <a:spcPct val="80000"/>
              </a:lnSpc>
              <a:buFontTx/>
              <a:buBlip>
                <a:blip r:embed="rId2"/>
              </a:buBlip>
            </a:pPr>
            <a:r>
              <a:rPr lang="en-US" sz="2400" b="1" dirty="0" smtClean="0"/>
              <a:t>Or a lifetime of payments following a civil court action against you.</a:t>
            </a:r>
          </a:p>
          <a:p>
            <a:pPr eaLnBrk="1" hangingPunct="1">
              <a:lnSpc>
                <a:spcPct val="80000"/>
              </a:lnSpc>
              <a:buFontTx/>
              <a:buBlip>
                <a:blip r:embed="rId2"/>
              </a:buBlip>
            </a:pPr>
            <a:r>
              <a:rPr lang="en-US" sz="2800" dirty="0" smtClean="0"/>
              <a:t>And still your arrival time is only slightly altered.</a:t>
            </a:r>
          </a:p>
          <a:p>
            <a:pPr eaLnBrk="1" hangingPunct="1">
              <a:lnSpc>
                <a:spcPct val="80000"/>
              </a:lnSpc>
              <a:buFontTx/>
              <a:buBlip>
                <a:blip r:embed="rId2"/>
              </a:buBlip>
            </a:pPr>
            <a:r>
              <a:rPr lang="en-US" sz="2800" dirty="0" smtClean="0"/>
              <a:t>Also, you may </a:t>
            </a:r>
            <a:r>
              <a:rPr lang="en-US" sz="2800" b="1" dirty="0" smtClean="0"/>
              <a:t>never get to</a:t>
            </a:r>
            <a:r>
              <a:rPr lang="en-US" sz="2800" dirty="0" smtClean="0"/>
              <a:t> your destination </a:t>
            </a:r>
            <a:r>
              <a:rPr lang="en-US" sz="2800" b="1" dirty="0" smtClean="0"/>
              <a:t>at all</a:t>
            </a:r>
            <a:r>
              <a:rPr lang="en-US" sz="2800" dirty="0" smtClean="0"/>
              <a:t> if you speed.</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additive="base">
                                        <p:cTn id="7" dur="500" fill="hold"/>
                                        <p:tgtEl>
                                          <p:spTgt spid="142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2339">
                                            <p:txEl>
                                              <p:pRg st="1" end="1"/>
                                            </p:txEl>
                                          </p:spTgt>
                                        </p:tgtEl>
                                        <p:attrNameLst>
                                          <p:attrName>style.visibility</p:attrName>
                                        </p:attrNameLst>
                                      </p:cBhvr>
                                      <p:to>
                                        <p:strVal val="visible"/>
                                      </p:to>
                                    </p:set>
                                    <p:anim calcmode="lin" valueType="num">
                                      <p:cBhvr additive="base">
                                        <p:cTn id="13" dur="500" fill="hold"/>
                                        <p:tgtEl>
                                          <p:spTgt spid="142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2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2339">
                                            <p:txEl>
                                              <p:pRg st="2" end="2"/>
                                            </p:txEl>
                                          </p:spTgt>
                                        </p:tgtEl>
                                        <p:attrNameLst>
                                          <p:attrName>style.visibility</p:attrName>
                                        </p:attrNameLst>
                                      </p:cBhvr>
                                      <p:to>
                                        <p:strVal val="visible"/>
                                      </p:to>
                                    </p:set>
                                    <p:anim calcmode="lin" valueType="num">
                                      <p:cBhvr additive="base">
                                        <p:cTn id="19" dur="500" fill="hold"/>
                                        <p:tgtEl>
                                          <p:spTgt spid="142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2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2339">
                                            <p:txEl>
                                              <p:pRg st="3" end="3"/>
                                            </p:txEl>
                                          </p:spTgt>
                                        </p:tgtEl>
                                        <p:attrNameLst>
                                          <p:attrName>style.visibility</p:attrName>
                                        </p:attrNameLst>
                                      </p:cBhvr>
                                      <p:to>
                                        <p:strVal val="visible"/>
                                      </p:to>
                                    </p:set>
                                    <p:anim calcmode="lin" valueType="num">
                                      <p:cBhvr additive="base">
                                        <p:cTn id="25" dur="500" fill="hold"/>
                                        <p:tgtEl>
                                          <p:spTgt spid="142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2339">
                                            <p:txEl>
                                              <p:pRg st="4" end="4"/>
                                            </p:txEl>
                                          </p:spTgt>
                                        </p:tgtEl>
                                        <p:attrNameLst>
                                          <p:attrName>style.visibility</p:attrName>
                                        </p:attrNameLst>
                                      </p:cBhvr>
                                      <p:to>
                                        <p:strVal val="visible"/>
                                      </p:to>
                                    </p:set>
                                    <p:anim calcmode="lin" valueType="num">
                                      <p:cBhvr additive="base">
                                        <p:cTn id="31" dur="500" fill="hold"/>
                                        <p:tgtEl>
                                          <p:spTgt spid="142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2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2339">
                                            <p:txEl>
                                              <p:pRg st="5" end="5"/>
                                            </p:txEl>
                                          </p:spTgt>
                                        </p:tgtEl>
                                        <p:attrNameLst>
                                          <p:attrName>style.visibility</p:attrName>
                                        </p:attrNameLst>
                                      </p:cBhvr>
                                      <p:to>
                                        <p:strVal val="visible"/>
                                      </p:to>
                                    </p:set>
                                    <p:anim calcmode="lin" valueType="num">
                                      <p:cBhvr additive="base">
                                        <p:cTn id="37" dur="500" fill="hold"/>
                                        <p:tgtEl>
                                          <p:spTgt spid="142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3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2339">
                                            <p:txEl>
                                              <p:pRg st="6" end="6"/>
                                            </p:txEl>
                                          </p:spTgt>
                                        </p:tgtEl>
                                        <p:attrNameLst>
                                          <p:attrName>style.visibility</p:attrName>
                                        </p:attrNameLst>
                                      </p:cBhvr>
                                      <p:to>
                                        <p:strVal val="visible"/>
                                      </p:to>
                                    </p:set>
                                    <p:anim calcmode="lin" valueType="num">
                                      <p:cBhvr additive="base">
                                        <p:cTn id="43" dur="500" fill="hold"/>
                                        <p:tgtEl>
                                          <p:spTgt spid="1423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23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F68F9A2-E249-47F7-82E8-6FF49BB27FB9}" type="slidenum">
              <a:rPr lang="en-US"/>
              <a:pPr>
                <a:defRPr/>
              </a:pPr>
              <a:t>104</a:t>
            </a:fld>
            <a:endParaRPr lang="en-US" dirty="0"/>
          </a:p>
        </p:txBody>
      </p:sp>
      <p:sp>
        <p:nvSpPr>
          <p:cNvPr id="9933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Speeding</a:t>
            </a:r>
          </a:p>
        </p:txBody>
      </p:sp>
      <p:sp>
        <p:nvSpPr>
          <p:cNvPr id="141315"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Blip>
                <a:blip r:embed="rId2"/>
              </a:buBlip>
            </a:pPr>
            <a:r>
              <a:rPr lang="en-US" dirty="0" smtClean="0"/>
              <a:t>But </a:t>
            </a:r>
            <a:r>
              <a:rPr lang="en-US" b="1" dirty="0" smtClean="0"/>
              <a:t>YOU DON”T THINK</a:t>
            </a:r>
            <a:r>
              <a:rPr lang="en-US" dirty="0" smtClean="0"/>
              <a:t> anything BAD could happen to you!?</a:t>
            </a:r>
          </a:p>
          <a:p>
            <a:pPr eaLnBrk="1" hangingPunct="1">
              <a:lnSpc>
                <a:spcPct val="90000"/>
              </a:lnSpc>
              <a:buFontTx/>
              <a:buBlip>
                <a:blip r:embed="rId2"/>
              </a:buBlip>
            </a:pPr>
            <a:r>
              <a:rPr lang="en-US" dirty="0" smtClean="0"/>
              <a:t>Why not? </a:t>
            </a:r>
          </a:p>
          <a:p>
            <a:pPr eaLnBrk="1" hangingPunct="1">
              <a:lnSpc>
                <a:spcPct val="90000"/>
              </a:lnSpc>
              <a:buFontTx/>
              <a:buBlip>
                <a:blip r:embed="rId2"/>
              </a:buBlip>
            </a:pPr>
            <a:r>
              <a:rPr lang="en-US" dirty="0" smtClean="0"/>
              <a:t>Think you’re “Special” when it comes to crashes?</a:t>
            </a:r>
          </a:p>
          <a:p>
            <a:pPr eaLnBrk="1" hangingPunct="1">
              <a:lnSpc>
                <a:spcPct val="90000"/>
              </a:lnSpc>
              <a:buFontTx/>
              <a:buBlip>
                <a:blip r:embed="rId2"/>
              </a:buBlip>
            </a:pPr>
            <a:r>
              <a:rPr lang="en-US" b="1" dirty="0" smtClean="0"/>
              <a:t>Think again</a:t>
            </a:r>
            <a:r>
              <a:rPr lang="en-US" dirty="0" smtClean="0"/>
              <a:t>.</a:t>
            </a:r>
          </a:p>
          <a:p>
            <a:pPr eaLnBrk="1" hangingPunct="1">
              <a:lnSpc>
                <a:spcPct val="90000"/>
              </a:lnSpc>
              <a:buNone/>
            </a:pPr>
            <a:endParaRPr lang="en-US" dirty="0" smtClean="0"/>
          </a:p>
          <a:p>
            <a:pPr eaLnBrk="1" hangingPunct="1">
              <a:lnSpc>
                <a:spcPct val="90000"/>
              </a:lnSpc>
              <a:buFontTx/>
              <a:buNone/>
            </a:pPr>
            <a:endParaRPr lang="en-US" dirty="0" smtClean="0"/>
          </a:p>
          <a:p>
            <a:pPr eaLnBrk="1" hangingPunct="1">
              <a:lnSpc>
                <a:spcPct val="90000"/>
              </a:lnSpc>
              <a:buFontTx/>
              <a:buNone/>
            </a:pPr>
            <a:r>
              <a:rPr lang="en-US" dirty="0" smtClean="0"/>
              <a:t>Ever notice that </a:t>
            </a:r>
            <a:r>
              <a:rPr lang="en-US" b="1" dirty="0" smtClean="0"/>
              <a:t>old people</a:t>
            </a:r>
            <a:r>
              <a:rPr lang="en-US" dirty="0" smtClean="0"/>
              <a:t> never drive over the speed limit?</a:t>
            </a:r>
          </a:p>
          <a:p>
            <a:pPr lvl="1" eaLnBrk="1" hangingPunct="1">
              <a:lnSpc>
                <a:spcPct val="90000"/>
              </a:lnSpc>
              <a:buFontTx/>
              <a:buBlip>
                <a:blip r:embed="rId2"/>
              </a:buBlip>
            </a:pPr>
            <a:r>
              <a:rPr lang="en-US" dirty="0" smtClean="0"/>
              <a:t>That is how they got to be so old!!</a:t>
            </a:r>
          </a:p>
        </p:txBody>
      </p:sp>
      <p:pic>
        <p:nvPicPr>
          <p:cNvPr id="119809" name="Picture 1" descr="C:\Documents and Settings\Tom\My Documents\Business\Driver Safety\crashphoto.bytype\speeding.jpg"/>
          <p:cNvPicPr>
            <a:picLocks noChangeAspect="1" noChangeArrowheads="1"/>
          </p:cNvPicPr>
          <p:nvPr/>
        </p:nvPicPr>
        <p:blipFill>
          <a:blip r:embed="rId3"/>
          <a:srcRect/>
          <a:stretch>
            <a:fillRect/>
          </a:stretch>
        </p:blipFill>
        <p:spPr bwMode="auto">
          <a:xfrm>
            <a:off x="4114800" y="3048000"/>
            <a:ext cx="3429000" cy="2209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additive="base">
                                        <p:cTn id="7" dur="500" fill="hold"/>
                                        <p:tgtEl>
                                          <p:spTgt spid="141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1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1315">
                                            <p:txEl>
                                              <p:pRg st="1" end="1"/>
                                            </p:txEl>
                                          </p:spTgt>
                                        </p:tgtEl>
                                        <p:attrNameLst>
                                          <p:attrName>style.visibility</p:attrName>
                                        </p:attrNameLst>
                                      </p:cBhvr>
                                      <p:to>
                                        <p:strVal val="visible"/>
                                      </p:to>
                                    </p:set>
                                    <p:anim calcmode="lin" valueType="num">
                                      <p:cBhvr additive="base">
                                        <p:cTn id="13" dur="500" fill="hold"/>
                                        <p:tgtEl>
                                          <p:spTgt spid="141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1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1315">
                                            <p:txEl>
                                              <p:pRg st="2" end="2"/>
                                            </p:txEl>
                                          </p:spTgt>
                                        </p:tgtEl>
                                        <p:attrNameLst>
                                          <p:attrName>style.visibility</p:attrName>
                                        </p:attrNameLst>
                                      </p:cBhvr>
                                      <p:to>
                                        <p:strVal val="visible"/>
                                      </p:to>
                                    </p:set>
                                    <p:anim calcmode="lin" valueType="num">
                                      <p:cBhvr additive="base">
                                        <p:cTn id="19" dur="500" fill="hold"/>
                                        <p:tgtEl>
                                          <p:spTgt spid="141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1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1315">
                                            <p:txEl>
                                              <p:pRg st="3" end="3"/>
                                            </p:txEl>
                                          </p:spTgt>
                                        </p:tgtEl>
                                        <p:attrNameLst>
                                          <p:attrName>style.visibility</p:attrName>
                                        </p:attrNameLst>
                                      </p:cBhvr>
                                      <p:to>
                                        <p:strVal val="visible"/>
                                      </p:to>
                                    </p:set>
                                    <p:anim calcmode="lin" valueType="num">
                                      <p:cBhvr additive="base">
                                        <p:cTn id="25" dur="500" fill="hold"/>
                                        <p:tgtEl>
                                          <p:spTgt spid="141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1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1315">
                                            <p:txEl>
                                              <p:pRg st="6" end="6"/>
                                            </p:txEl>
                                          </p:spTgt>
                                        </p:tgtEl>
                                        <p:attrNameLst>
                                          <p:attrName>style.visibility</p:attrName>
                                        </p:attrNameLst>
                                      </p:cBhvr>
                                      <p:to>
                                        <p:strVal val="visible"/>
                                      </p:to>
                                    </p:set>
                                    <p:anim calcmode="lin" valueType="num">
                                      <p:cBhvr additive="base">
                                        <p:cTn id="31" dur="500" fill="hold"/>
                                        <p:tgtEl>
                                          <p:spTgt spid="14131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13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1315">
                                            <p:txEl>
                                              <p:pRg st="7" end="7"/>
                                            </p:txEl>
                                          </p:spTgt>
                                        </p:tgtEl>
                                        <p:attrNameLst>
                                          <p:attrName>style.visibility</p:attrName>
                                        </p:attrNameLst>
                                      </p:cBhvr>
                                      <p:to>
                                        <p:strVal val="visible"/>
                                      </p:to>
                                    </p:set>
                                    <p:anim calcmode="lin" valueType="num">
                                      <p:cBhvr additive="base">
                                        <p:cTn id="37" dur="500" fill="hold"/>
                                        <p:tgtEl>
                                          <p:spTgt spid="14131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13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F4505EC-028E-4961-BC14-1A7C0F2AF742}" type="slidenum">
              <a:rPr lang="en-US"/>
              <a:pPr>
                <a:defRPr/>
              </a:pPr>
              <a:t>105</a:t>
            </a:fld>
            <a:endParaRPr lang="en-US" dirty="0"/>
          </a:p>
        </p:txBody>
      </p:sp>
      <p:sp>
        <p:nvSpPr>
          <p:cNvPr id="10035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Attention</a:t>
            </a:r>
          </a:p>
        </p:txBody>
      </p:sp>
      <p:sp>
        <p:nvSpPr>
          <p:cNvPr id="140291"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Blip>
                <a:blip r:embed="rId2"/>
              </a:buBlip>
            </a:pPr>
            <a:r>
              <a:rPr lang="en-US" b="1" dirty="0" smtClean="0"/>
              <a:t>Lack of Attention</a:t>
            </a:r>
            <a:r>
              <a:rPr lang="en-US" dirty="0" smtClean="0"/>
              <a:t> while driving is </a:t>
            </a:r>
            <a:r>
              <a:rPr lang="en-US" u="sng" dirty="0" smtClean="0"/>
              <a:t>the most important point to remember in this class</a:t>
            </a:r>
            <a:r>
              <a:rPr lang="en-US" dirty="0" smtClean="0"/>
              <a:t> .</a:t>
            </a:r>
          </a:p>
          <a:p>
            <a:pPr eaLnBrk="1" hangingPunct="1">
              <a:lnSpc>
                <a:spcPct val="90000"/>
              </a:lnSpc>
              <a:buFontTx/>
              <a:buBlip>
                <a:blip r:embed="rId2"/>
              </a:buBlip>
            </a:pPr>
            <a:r>
              <a:rPr lang="en-US" dirty="0" smtClean="0"/>
              <a:t>The sooner you start paying attention, the sooner you will begin to lower your odds of ending up in the city morgue.</a:t>
            </a:r>
          </a:p>
          <a:p>
            <a:pPr eaLnBrk="1" hangingPunct="1">
              <a:lnSpc>
                <a:spcPct val="90000"/>
              </a:lnSpc>
              <a:buFontTx/>
              <a:buBlip>
                <a:blip r:embed="rId2"/>
              </a:buBlip>
            </a:pPr>
            <a:r>
              <a:rPr lang="en-US" dirty="0" smtClean="0"/>
              <a:t>The question is: how do you combat your distracted driving </a:t>
            </a:r>
            <a:r>
              <a:rPr lang="en-US" u="sng" dirty="0" smtClean="0"/>
              <a:t>habits</a:t>
            </a:r>
            <a:r>
              <a:rPr lang="en-US" dirty="0" smtClean="0"/>
              <a:t>?</a:t>
            </a:r>
          </a:p>
          <a:p>
            <a:pPr eaLnBrk="1" hangingPunct="1">
              <a:lnSpc>
                <a:spcPct val="90000"/>
              </a:lnSpc>
              <a:buFontTx/>
              <a:buBlip>
                <a:blip r:embed="rId2"/>
              </a:buBlip>
            </a:pPr>
            <a:r>
              <a:rPr lang="en-US" dirty="0" smtClean="0"/>
              <a:t>You need to remember the categories of behaviors that cause distracted driving, and </a:t>
            </a:r>
            <a:r>
              <a:rPr lang="en-US" u="sng" dirty="0" smtClean="0"/>
              <a:t>NOT engage in those behaviors.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additive="base">
                                        <p:cTn id="7" dur="500" fill="hold"/>
                                        <p:tgtEl>
                                          <p:spTgt spid="140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0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0291">
                                            <p:txEl>
                                              <p:pRg st="2" end="2"/>
                                            </p:txEl>
                                          </p:spTgt>
                                        </p:tgtEl>
                                        <p:attrNameLst>
                                          <p:attrName>style.visibility</p:attrName>
                                        </p:attrNameLst>
                                      </p:cBhvr>
                                      <p:to>
                                        <p:strVal val="visible"/>
                                      </p:to>
                                    </p:set>
                                    <p:anim calcmode="lin" valueType="num">
                                      <p:cBhvr additive="base">
                                        <p:cTn id="19" dur="500" fill="hold"/>
                                        <p:tgtEl>
                                          <p:spTgt spid="140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0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0291">
                                            <p:txEl>
                                              <p:pRg st="3" end="3"/>
                                            </p:txEl>
                                          </p:spTgt>
                                        </p:tgtEl>
                                        <p:attrNameLst>
                                          <p:attrName>style.visibility</p:attrName>
                                        </p:attrNameLst>
                                      </p:cBhvr>
                                      <p:to>
                                        <p:strVal val="visible"/>
                                      </p:to>
                                    </p:set>
                                    <p:anim calcmode="lin" valueType="num">
                                      <p:cBhvr additive="base">
                                        <p:cTn id="25" dur="500" fill="hold"/>
                                        <p:tgtEl>
                                          <p:spTgt spid="140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02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8214262-43AE-458B-85D8-A68155CD884F}" type="slidenum">
              <a:rPr lang="en-US"/>
              <a:pPr>
                <a:defRPr/>
              </a:pPr>
              <a:t>106</a:t>
            </a:fld>
            <a:endParaRPr lang="en-US" dirty="0"/>
          </a:p>
        </p:txBody>
      </p:sp>
      <p:sp>
        <p:nvSpPr>
          <p:cNvPr id="10137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Attention</a:t>
            </a:r>
          </a:p>
        </p:txBody>
      </p:sp>
      <p:sp>
        <p:nvSpPr>
          <p:cNvPr id="139267"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None/>
            </a:pPr>
            <a:r>
              <a:rPr lang="en-US" sz="2800" dirty="0" smtClean="0"/>
              <a:t>Repeating the most common distractions:</a:t>
            </a:r>
          </a:p>
          <a:p>
            <a:pPr eaLnBrk="1" hangingPunct="1">
              <a:lnSpc>
                <a:spcPct val="90000"/>
              </a:lnSpc>
              <a:buFontTx/>
              <a:buNone/>
            </a:pPr>
            <a:r>
              <a:rPr lang="en-US" sz="2800" u="sng" dirty="0" smtClean="0"/>
              <a:t>The cell phone</a:t>
            </a:r>
            <a:r>
              <a:rPr lang="en-US" sz="2800" dirty="0" smtClean="0"/>
              <a:t> (hands-free included):</a:t>
            </a:r>
          </a:p>
          <a:p>
            <a:pPr lvl="1" eaLnBrk="1" hangingPunct="1">
              <a:lnSpc>
                <a:spcPct val="90000"/>
              </a:lnSpc>
              <a:buFontTx/>
              <a:buBlip>
                <a:blip r:embed="rId2"/>
              </a:buBlip>
            </a:pPr>
            <a:r>
              <a:rPr lang="en-US" sz="2400" b="1" dirty="0" smtClean="0"/>
              <a:t>Before your vehicle starts moving turn it off. Answer voice mail/make calls when you stop.</a:t>
            </a:r>
          </a:p>
          <a:p>
            <a:pPr lvl="1" eaLnBrk="1" hangingPunct="1">
              <a:lnSpc>
                <a:spcPct val="90000"/>
              </a:lnSpc>
              <a:buFontTx/>
              <a:buBlip>
                <a:blip r:embed="rId2"/>
              </a:buBlip>
            </a:pPr>
            <a:r>
              <a:rPr lang="en-US" sz="2400" b="1" dirty="0" smtClean="0"/>
              <a:t>Just because you are </a:t>
            </a:r>
            <a:r>
              <a:rPr lang="en-US" sz="2400" b="1" i="1" dirty="0" smtClean="0"/>
              <a:t>used to talking on cell phone</a:t>
            </a:r>
            <a:r>
              <a:rPr lang="en-US" sz="2400" b="1" dirty="0" smtClean="0"/>
              <a:t> while driving, and feel you </a:t>
            </a:r>
            <a:r>
              <a:rPr lang="en-US" sz="2400" b="1" i="1" dirty="0" smtClean="0"/>
              <a:t>must be in touch</a:t>
            </a:r>
            <a:r>
              <a:rPr lang="en-US" sz="2400" b="1" dirty="0" smtClean="0"/>
              <a:t> is </a:t>
            </a:r>
            <a:r>
              <a:rPr lang="en-US" sz="2400" b="1" u="sng" dirty="0" smtClean="0"/>
              <a:t>no excuse</a:t>
            </a:r>
            <a:r>
              <a:rPr lang="en-US" sz="2400" b="1" dirty="0" smtClean="0"/>
              <a:t> for this dangerous STUPID behavior.</a:t>
            </a:r>
          </a:p>
          <a:p>
            <a:pPr lvl="1" eaLnBrk="1" hangingPunct="1">
              <a:lnSpc>
                <a:spcPct val="90000"/>
              </a:lnSpc>
              <a:buFontTx/>
              <a:buBlip>
                <a:blip r:embed="rId2"/>
              </a:buBlip>
            </a:pPr>
            <a:r>
              <a:rPr lang="en-US" sz="2400" b="1" dirty="0" smtClean="0"/>
              <a:t>This is not being mean, this is not being impractical; this is telling you what you need to know to remain alive and healthy.</a:t>
            </a:r>
          </a:p>
          <a:p>
            <a:pPr lvl="1" eaLnBrk="1" hangingPunct="1">
              <a:lnSpc>
                <a:spcPct val="90000"/>
              </a:lnSpc>
              <a:buFontTx/>
              <a:buBlip>
                <a:blip r:embed="rId2"/>
              </a:buBlip>
            </a:pPr>
            <a:r>
              <a:rPr lang="en-US" sz="2400" b="1" dirty="0" smtClean="0"/>
              <a:t>Cell phone users need to get their ears and attention off the phone and hear the car crash in their future.</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additive="base">
                                        <p:cTn id="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9267">
                                            <p:txEl>
                                              <p:pRg st="1" end="1"/>
                                            </p:txEl>
                                          </p:spTgt>
                                        </p:tgtEl>
                                        <p:attrNameLst>
                                          <p:attrName>style.visibility</p:attrName>
                                        </p:attrNameLst>
                                      </p:cBhvr>
                                      <p:to>
                                        <p:strVal val="visible"/>
                                      </p:to>
                                    </p:set>
                                    <p:anim calcmode="lin" valueType="num">
                                      <p:cBhvr additive="base">
                                        <p:cTn id="1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9267">
                                            <p:txEl>
                                              <p:pRg st="2" end="2"/>
                                            </p:txEl>
                                          </p:spTgt>
                                        </p:tgtEl>
                                        <p:attrNameLst>
                                          <p:attrName>style.visibility</p:attrName>
                                        </p:attrNameLst>
                                      </p:cBhvr>
                                      <p:to>
                                        <p:strVal val="visible"/>
                                      </p:to>
                                    </p:set>
                                    <p:anim calcmode="lin" valueType="num">
                                      <p:cBhvr additive="base">
                                        <p:cTn id="1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9267">
                                            <p:txEl>
                                              <p:pRg st="3" end="3"/>
                                            </p:txEl>
                                          </p:spTgt>
                                        </p:tgtEl>
                                        <p:attrNameLst>
                                          <p:attrName>style.visibility</p:attrName>
                                        </p:attrNameLst>
                                      </p:cBhvr>
                                      <p:to>
                                        <p:strVal val="visible"/>
                                      </p:to>
                                    </p:set>
                                    <p:anim calcmode="lin" valueType="num">
                                      <p:cBhvr additive="base">
                                        <p:cTn id="25" dur="500" fill="hold"/>
                                        <p:tgtEl>
                                          <p:spTgt spid="139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9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9267">
                                            <p:txEl>
                                              <p:pRg st="4" end="4"/>
                                            </p:txEl>
                                          </p:spTgt>
                                        </p:tgtEl>
                                        <p:attrNameLst>
                                          <p:attrName>style.visibility</p:attrName>
                                        </p:attrNameLst>
                                      </p:cBhvr>
                                      <p:to>
                                        <p:strVal val="visible"/>
                                      </p:to>
                                    </p:set>
                                    <p:anim calcmode="lin" valueType="num">
                                      <p:cBhvr additive="base">
                                        <p:cTn id="31" dur="500" fill="hold"/>
                                        <p:tgtEl>
                                          <p:spTgt spid="139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9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9267">
                                            <p:txEl>
                                              <p:pRg st="5" end="5"/>
                                            </p:txEl>
                                          </p:spTgt>
                                        </p:tgtEl>
                                        <p:attrNameLst>
                                          <p:attrName>style.visibility</p:attrName>
                                        </p:attrNameLst>
                                      </p:cBhvr>
                                      <p:to>
                                        <p:strVal val="visible"/>
                                      </p:to>
                                    </p:set>
                                    <p:anim calcmode="lin" valueType="num">
                                      <p:cBhvr additive="base">
                                        <p:cTn id="37" dur="500" fill="hold"/>
                                        <p:tgtEl>
                                          <p:spTgt spid="1392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031DD85-D261-4FFE-B0B0-DBB5B089878F}" type="slidenum">
              <a:rPr lang="en-US"/>
              <a:pPr>
                <a:defRPr/>
              </a:pPr>
              <a:t>107</a:t>
            </a:fld>
            <a:endParaRPr lang="en-US" dirty="0"/>
          </a:p>
        </p:txBody>
      </p:sp>
      <p:sp>
        <p:nvSpPr>
          <p:cNvPr id="10240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Attention</a:t>
            </a:r>
          </a:p>
        </p:txBody>
      </p:sp>
      <p:sp>
        <p:nvSpPr>
          <p:cNvPr id="138243" name="Rectangle 3"/>
          <p:cNvSpPr>
            <a:spLocks noGrp="1" noChangeArrowheads="1"/>
          </p:cNvSpPr>
          <p:nvPr>
            <p:ph type="body" idx="1"/>
          </p:nvPr>
        </p:nvSpPr>
        <p:spPr>
          <a:xfrm>
            <a:off x="381000" y="685800"/>
            <a:ext cx="8458200" cy="5440363"/>
          </a:xfrm>
        </p:spPr>
        <p:txBody>
          <a:bodyPr/>
          <a:lstStyle/>
          <a:p>
            <a:pPr eaLnBrk="1" hangingPunct="1">
              <a:buFontTx/>
              <a:buNone/>
            </a:pPr>
            <a:r>
              <a:rPr lang="en-US" sz="2800" u="sng" dirty="0" smtClean="0"/>
              <a:t>Infants and children</a:t>
            </a:r>
            <a:r>
              <a:rPr lang="en-US" sz="2800" dirty="0" smtClean="0"/>
              <a:t>:</a:t>
            </a:r>
          </a:p>
          <a:p>
            <a:pPr eaLnBrk="1" hangingPunct="1">
              <a:buFontTx/>
              <a:buBlip>
                <a:blip r:embed="rId2"/>
              </a:buBlip>
            </a:pPr>
            <a:r>
              <a:rPr lang="en-US" sz="2800" dirty="0" smtClean="0"/>
              <a:t>Should be strapped in, and movable objects should be out of their reach. </a:t>
            </a:r>
          </a:p>
          <a:p>
            <a:pPr eaLnBrk="1" hangingPunct="1">
              <a:buFontTx/>
              <a:buBlip>
                <a:blip r:embed="rId2"/>
              </a:buBlip>
            </a:pPr>
            <a:r>
              <a:rPr lang="en-US" sz="2800" dirty="0" smtClean="0"/>
              <a:t>In your vehicle you are a driver, not a babysitter.</a:t>
            </a:r>
          </a:p>
          <a:p>
            <a:pPr eaLnBrk="1" hangingPunct="1">
              <a:buFontTx/>
              <a:buBlip>
                <a:blip r:embed="rId2"/>
              </a:buBlip>
            </a:pPr>
            <a:r>
              <a:rPr lang="en-US" sz="2800" dirty="0" smtClean="0"/>
              <a:t>Your job is to get to your destination </a:t>
            </a:r>
            <a:r>
              <a:rPr lang="en-US" sz="2800" u="sng" dirty="0" smtClean="0"/>
              <a:t>with your children unharmed</a:t>
            </a:r>
            <a:r>
              <a:rPr lang="en-US" sz="2800" dirty="0" smtClean="0"/>
              <a:t>.</a:t>
            </a:r>
          </a:p>
          <a:p>
            <a:pPr lvl="1" eaLnBrk="1" hangingPunct="1">
              <a:buFontTx/>
              <a:buBlip>
                <a:blip r:embed="rId2"/>
              </a:buBlip>
            </a:pPr>
            <a:r>
              <a:rPr lang="en-US" sz="2400" b="1" dirty="0" smtClean="0"/>
              <a:t>That requires you to be in a position where you can ignore the kids and focus on your driving.</a:t>
            </a:r>
            <a:r>
              <a:rPr lang="en-US" sz="2400" dirty="0" smtClean="0"/>
              <a:t> </a:t>
            </a:r>
          </a:p>
          <a:p>
            <a:pPr eaLnBrk="1" hangingPunct="1">
              <a:buFontTx/>
              <a:buBlip>
                <a:blip r:embed="rId2"/>
              </a:buBlip>
            </a:pPr>
            <a:r>
              <a:rPr lang="en-US" sz="2800" dirty="0" smtClean="0"/>
              <a:t>If you take their safety for granted when driving THEY ARE NOT SAFE.</a:t>
            </a:r>
          </a:p>
        </p:txBody>
      </p:sp>
      <p:pic>
        <p:nvPicPr>
          <p:cNvPr id="116737" name="Picture 1" descr="C:\Documents and Settings\Tom\My Documents\Business\Driver Safety\misc. driver course\kidsinequinox_500.jpg"/>
          <p:cNvPicPr>
            <a:picLocks noChangeAspect="1" noChangeArrowheads="1"/>
          </p:cNvPicPr>
          <p:nvPr/>
        </p:nvPicPr>
        <p:blipFill>
          <a:blip r:embed="rId3"/>
          <a:srcRect/>
          <a:stretch>
            <a:fillRect/>
          </a:stretch>
        </p:blipFill>
        <p:spPr bwMode="auto">
          <a:xfrm>
            <a:off x="5029200" y="4876800"/>
            <a:ext cx="3200400" cy="1981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additive="base">
                                        <p:cTn id="7" dur="500" fill="hold"/>
                                        <p:tgtEl>
                                          <p:spTgt spid="138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8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8243">
                                            <p:txEl>
                                              <p:pRg st="1" end="1"/>
                                            </p:txEl>
                                          </p:spTgt>
                                        </p:tgtEl>
                                        <p:attrNameLst>
                                          <p:attrName>style.visibility</p:attrName>
                                        </p:attrNameLst>
                                      </p:cBhvr>
                                      <p:to>
                                        <p:strVal val="visible"/>
                                      </p:to>
                                    </p:set>
                                    <p:anim calcmode="lin" valueType="num">
                                      <p:cBhvr additive="base">
                                        <p:cTn id="13" dur="500" fill="hold"/>
                                        <p:tgtEl>
                                          <p:spTgt spid="138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8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8243">
                                            <p:txEl>
                                              <p:pRg st="2" end="2"/>
                                            </p:txEl>
                                          </p:spTgt>
                                        </p:tgtEl>
                                        <p:attrNameLst>
                                          <p:attrName>style.visibility</p:attrName>
                                        </p:attrNameLst>
                                      </p:cBhvr>
                                      <p:to>
                                        <p:strVal val="visible"/>
                                      </p:to>
                                    </p:set>
                                    <p:anim calcmode="lin" valueType="num">
                                      <p:cBhvr additive="base">
                                        <p:cTn id="19" dur="500" fill="hold"/>
                                        <p:tgtEl>
                                          <p:spTgt spid="138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8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8243">
                                            <p:txEl>
                                              <p:pRg st="3" end="3"/>
                                            </p:txEl>
                                          </p:spTgt>
                                        </p:tgtEl>
                                        <p:attrNameLst>
                                          <p:attrName>style.visibility</p:attrName>
                                        </p:attrNameLst>
                                      </p:cBhvr>
                                      <p:to>
                                        <p:strVal val="visible"/>
                                      </p:to>
                                    </p:set>
                                    <p:anim calcmode="lin" valueType="num">
                                      <p:cBhvr additive="base">
                                        <p:cTn id="25" dur="500" fill="hold"/>
                                        <p:tgtEl>
                                          <p:spTgt spid="138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8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8243">
                                            <p:txEl>
                                              <p:pRg st="4" end="4"/>
                                            </p:txEl>
                                          </p:spTgt>
                                        </p:tgtEl>
                                        <p:attrNameLst>
                                          <p:attrName>style.visibility</p:attrName>
                                        </p:attrNameLst>
                                      </p:cBhvr>
                                      <p:to>
                                        <p:strVal val="visible"/>
                                      </p:to>
                                    </p:set>
                                    <p:anim calcmode="lin" valueType="num">
                                      <p:cBhvr additive="base">
                                        <p:cTn id="31" dur="500" fill="hold"/>
                                        <p:tgtEl>
                                          <p:spTgt spid="138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8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8243">
                                            <p:txEl>
                                              <p:pRg st="5" end="5"/>
                                            </p:txEl>
                                          </p:spTgt>
                                        </p:tgtEl>
                                        <p:attrNameLst>
                                          <p:attrName>style.visibility</p:attrName>
                                        </p:attrNameLst>
                                      </p:cBhvr>
                                      <p:to>
                                        <p:strVal val="visible"/>
                                      </p:to>
                                    </p:set>
                                    <p:anim calcmode="lin" valueType="num">
                                      <p:cBhvr additive="base">
                                        <p:cTn id="37" dur="500" fill="hold"/>
                                        <p:tgtEl>
                                          <p:spTgt spid="1382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82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957CE33-4A34-4068-8251-8E24F0A5C2CF}" type="slidenum">
              <a:rPr lang="en-US"/>
              <a:pPr>
                <a:defRPr/>
              </a:pPr>
              <a:t>108</a:t>
            </a:fld>
            <a:endParaRPr lang="en-US" dirty="0"/>
          </a:p>
        </p:txBody>
      </p:sp>
      <p:sp>
        <p:nvSpPr>
          <p:cNvPr id="10342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Attention</a:t>
            </a:r>
          </a:p>
        </p:txBody>
      </p:sp>
      <p:sp>
        <p:nvSpPr>
          <p:cNvPr id="137219" name="Rectangle 3"/>
          <p:cNvSpPr>
            <a:spLocks noGrp="1" noChangeArrowheads="1"/>
          </p:cNvSpPr>
          <p:nvPr>
            <p:ph type="body" idx="1"/>
          </p:nvPr>
        </p:nvSpPr>
        <p:spPr>
          <a:xfrm>
            <a:off x="381000" y="762000"/>
            <a:ext cx="8458200" cy="6096000"/>
          </a:xfrm>
        </p:spPr>
        <p:txBody>
          <a:bodyPr/>
          <a:lstStyle/>
          <a:p>
            <a:pPr eaLnBrk="1" hangingPunct="1">
              <a:buFontTx/>
              <a:buNone/>
            </a:pPr>
            <a:r>
              <a:rPr lang="en-US" u="sng" dirty="0" smtClean="0"/>
              <a:t>Navigation systems</a:t>
            </a:r>
            <a:r>
              <a:rPr lang="en-US" dirty="0" smtClean="0"/>
              <a:t>:</a:t>
            </a:r>
          </a:p>
          <a:p>
            <a:pPr eaLnBrk="1" hangingPunct="1">
              <a:buFontTx/>
              <a:buBlip>
                <a:blip r:embed="rId2"/>
              </a:buBlip>
            </a:pPr>
            <a:r>
              <a:rPr lang="en-US" dirty="0" smtClean="0"/>
              <a:t>Set up the system </a:t>
            </a:r>
            <a:r>
              <a:rPr lang="en-US" u="sng" dirty="0" smtClean="0"/>
              <a:t>before</a:t>
            </a:r>
            <a:r>
              <a:rPr lang="en-US" dirty="0" smtClean="0"/>
              <a:t> you start moving.</a:t>
            </a:r>
          </a:p>
          <a:p>
            <a:pPr eaLnBrk="1" hangingPunct="1">
              <a:buFontTx/>
              <a:buBlip>
                <a:blip r:embed="rId2"/>
              </a:buBlip>
            </a:pPr>
            <a:r>
              <a:rPr lang="en-US" dirty="0" smtClean="0"/>
              <a:t>Once moving </a:t>
            </a:r>
            <a:r>
              <a:rPr lang="en-US" b="1" dirty="0" smtClean="0"/>
              <a:t>listen</a:t>
            </a:r>
            <a:r>
              <a:rPr lang="en-US" dirty="0" smtClean="0"/>
              <a:t> to the directions – don’t look at the device and don’t fiddle with it.</a:t>
            </a:r>
          </a:p>
          <a:p>
            <a:pPr eaLnBrk="1" hangingPunct="1">
              <a:buFontTx/>
              <a:buNone/>
            </a:pPr>
            <a:r>
              <a:rPr lang="en-US" u="sng" dirty="0" smtClean="0"/>
              <a:t>Fiddling/fussing with controls and objects</a:t>
            </a:r>
            <a:r>
              <a:rPr lang="en-US" dirty="0" smtClean="0"/>
              <a:t>:</a:t>
            </a:r>
          </a:p>
          <a:p>
            <a:pPr eaLnBrk="1" hangingPunct="1">
              <a:buFontTx/>
              <a:buBlip>
                <a:blip r:embed="rId2"/>
              </a:buBlip>
            </a:pPr>
            <a:r>
              <a:rPr lang="en-US" dirty="0" smtClean="0"/>
              <a:t>This is not driving.</a:t>
            </a:r>
          </a:p>
          <a:p>
            <a:pPr lvl="1" eaLnBrk="1" hangingPunct="1">
              <a:buFontTx/>
              <a:buBlip>
                <a:blip r:embed="rId2"/>
              </a:buBlip>
            </a:pPr>
            <a:r>
              <a:rPr lang="en-US" dirty="0" smtClean="0"/>
              <a:t>Do all of your adjusting, arranging chores before you start moving - including mirrors.</a:t>
            </a:r>
          </a:p>
        </p:txBody>
      </p:sp>
      <p:pic>
        <p:nvPicPr>
          <p:cNvPr id="122881" name="Picture 1" descr="C:\Documents and Settings\Tom\My Documents\Business\Driver Safety\misc. driver course\distracteddriving.radio.jpg"/>
          <p:cNvPicPr>
            <a:picLocks noChangeAspect="1" noChangeArrowheads="1"/>
          </p:cNvPicPr>
          <p:nvPr/>
        </p:nvPicPr>
        <p:blipFill>
          <a:blip r:embed="rId3"/>
          <a:srcRect/>
          <a:stretch>
            <a:fillRect/>
          </a:stretch>
        </p:blipFill>
        <p:spPr bwMode="auto">
          <a:xfrm>
            <a:off x="3048000" y="5105400"/>
            <a:ext cx="2362200" cy="17526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additive="base">
                                        <p:cTn id="7" dur="500" fill="hold"/>
                                        <p:tgtEl>
                                          <p:spTgt spid="137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7219">
                                            <p:txEl>
                                              <p:pRg st="1" end="1"/>
                                            </p:txEl>
                                          </p:spTgt>
                                        </p:tgtEl>
                                        <p:attrNameLst>
                                          <p:attrName>style.visibility</p:attrName>
                                        </p:attrNameLst>
                                      </p:cBhvr>
                                      <p:to>
                                        <p:strVal val="visible"/>
                                      </p:to>
                                    </p:set>
                                    <p:anim calcmode="lin" valueType="num">
                                      <p:cBhvr additive="base">
                                        <p:cTn id="13" dur="500" fill="hold"/>
                                        <p:tgtEl>
                                          <p:spTgt spid="137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7219">
                                            <p:txEl>
                                              <p:pRg st="2" end="2"/>
                                            </p:txEl>
                                          </p:spTgt>
                                        </p:tgtEl>
                                        <p:attrNameLst>
                                          <p:attrName>style.visibility</p:attrName>
                                        </p:attrNameLst>
                                      </p:cBhvr>
                                      <p:to>
                                        <p:strVal val="visible"/>
                                      </p:to>
                                    </p:set>
                                    <p:anim calcmode="lin" valueType="num">
                                      <p:cBhvr additive="base">
                                        <p:cTn id="19" dur="500" fill="hold"/>
                                        <p:tgtEl>
                                          <p:spTgt spid="137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7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7219">
                                            <p:txEl>
                                              <p:pRg st="3" end="3"/>
                                            </p:txEl>
                                          </p:spTgt>
                                        </p:tgtEl>
                                        <p:attrNameLst>
                                          <p:attrName>style.visibility</p:attrName>
                                        </p:attrNameLst>
                                      </p:cBhvr>
                                      <p:to>
                                        <p:strVal val="visible"/>
                                      </p:to>
                                    </p:set>
                                    <p:anim calcmode="lin" valueType="num">
                                      <p:cBhvr additive="base">
                                        <p:cTn id="25" dur="500" fill="hold"/>
                                        <p:tgtEl>
                                          <p:spTgt spid="137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7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7219">
                                            <p:txEl>
                                              <p:pRg st="4" end="4"/>
                                            </p:txEl>
                                          </p:spTgt>
                                        </p:tgtEl>
                                        <p:attrNameLst>
                                          <p:attrName>style.visibility</p:attrName>
                                        </p:attrNameLst>
                                      </p:cBhvr>
                                      <p:to>
                                        <p:strVal val="visible"/>
                                      </p:to>
                                    </p:set>
                                    <p:anim calcmode="lin" valueType="num">
                                      <p:cBhvr additive="base">
                                        <p:cTn id="31" dur="500" fill="hold"/>
                                        <p:tgtEl>
                                          <p:spTgt spid="137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7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7219">
                                            <p:txEl>
                                              <p:pRg st="5" end="5"/>
                                            </p:txEl>
                                          </p:spTgt>
                                        </p:tgtEl>
                                        <p:attrNameLst>
                                          <p:attrName>style.visibility</p:attrName>
                                        </p:attrNameLst>
                                      </p:cBhvr>
                                      <p:to>
                                        <p:strVal val="visible"/>
                                      </p:to>
                                    </p:set>
                                    <p:anim calcmode="lin" valueType="num">
                                      <p:cBhvr additive="base">
                                        <p:cTn id="37" dur="500" fill="hold"/>
                                        <p:tgtEl>
                                          <p:spTgt spid="1372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72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5EAE86B-1D67-4C48-82F4-D332DAC80B0D}" type="slidenum">
              <a:rPr lang="en-US"/>
              <a:pPr>
                <a:defRPr/>
              </a:pPr>
              <a:t>109</a:t>
            </a:fld>
            <a:endParaRPr lang="en-US" dirty="0"/>
          </a:p>
        </p:txBody>
      </p:sp>
      <p:sp>
        <p:nvSpPr>
          <p:cNvPr id="10445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to Reduce Risk</a:t>
            </a:r>
          </a:p>
        </p:txBody>
      </p:sp>
      <p:sp>
        <p:nvSpPr>
          <p:cNvPr id="136195" name="Rectangle 3"/>
          <p:cNvSpPr>
            <a:spLocks noGrp="1" noChangeArrowheads="1"/>
          </p:cNvSpPr>
          <p:nvPr>
            <p:ph type="body" idx="1"/>
          </p:nvPr>
        </p:nvSpPr>
        <p:spPr>
          <a:xfrm>
            <a:off x="381000" y="838200"/>
            <a:ext cx="8458200" cy="5715000"/>
          </a:xfrm>
        </p:spPr>
        <p:txBody>
          <a:bodyPr/>
          <a:lstStyle/>
          <a:p>
            <a:pPr eaLnBrk="1" hangingPunct="1">
              <a:lnSpc>
                <a:spcPct val="90000"/>
              </a:lnSpc>
              <a:buFontTx/>
              <a:buNone/>
            </a:pPr>
            <a:r>
              <a:rPr lang="en-US" sz="2800" u="sng" dirty="0" smtClean="0"/>
              <a:t>Wandering thoughts</a:t>
            </a:r>
            <a:r>
              <a:rPr lang="en-US" sz="2800" dirty="0" smtClean="0"/>
              <a:t>:</a:t>
            </a:r>
          </a:p>
          <a:p>
            <a:pPr eaLnBrk="1" hangingPunct="1">
              <a:lnSpc>
                <a:spcPct val="90000"/>
              </a:lnSpc>
              <a:buFontTx/>
              <a:buBlip>
                <a:blip r:embed="rId2"/>
              </a:buBlip>
            </a:pPr>
            <a:r>
              <a:rPr lang="en-US" sz="2800" dirty="0" smtClean="0"/>
              <a:t>Work to maintain your thoughts</a:t>
            </a:r>
            <a:r>
              <a:rPr lang="en-US" sz="2800" b="1" dirty="0" smtClean="0"/>
              <a:t> on the road</a:t>
            </a:r>
            <a:r>
              <a:rPr lang="en-US" sz="2800" dirty="0" smtClean="0"/>
              <a:t> and on the traffic conditions influencing your vehicle.</a:t>
            </a:r>
          </a:p>
          <a:p>
            <a:pPr eaLnBrk="1" hangingPunct="1">
              <a:lnSpc>
                <a:spcPct val="90000"/>
              </a:lnSpc>
              <a:buFontTx/>
              <a:buBlip>
                <a:blip r:embed="rId2"/>
              </a:buBlip>
            </a:pPr>
            <a:r>
              <a:rPr lang="en-US" sz="2800" dirty="0" smtClean="0"/>
              <a:t>Engage yourself with the business of driving and nothing else.</a:t>
            </a:r>
          </a:p>
          <a:p>
            <a:pPr eaLnBrk="1" hangingPunct="1">
              <a:lnSpc>
                <a:spcPct val="90000"/>
              </a:lnSpc>
              <a:buFontTx/>
              <a:buBlip>
                <a:blip r:embed="rId2"/>
              </a:buBlip>
            </a:pPr>
            <a:endParaRPr lang="en-US" sz="2800" dirty="0" smtClean="0"/>
          </a:p>
          <a:p>
            <a:pPr eaLnBrk="1" hangingPunct="1">
              <a:lnSpc>
                <a:spcPct val="90000"/>
              </a:lnSpc>
              <a:buNone/>
            </a:pPr>
            <a:endParaRPr lang="en-US" sz="2800" dirty="0" smtClean="0"/>
          </a:p>
          <a:p>
            <a:pPr eaLnBrk="1" hangingPunct="1">
              <a:lnSpc>
                <a:spcPct val="90000"/>
              </a:lnSpc>
            </a:pPr>
            <a:endParaRPr lang="en-US" sz="2800" dirty="0" smtClean="0"/>
          </a:p>
          <a:p>
            <a:pPr eaLnBrk="1" hangingPunct="1">
              <a:lnSpc>
                <a:spcPct val="90000"/>
              </a:lnSpc>
              <a:buFontTx/>
              <a:buNone/>
            </a:pPr>
            <a:r>
              <a:rPr lang="en-US" sz="2800" u="sng" dirty="0" smtClean="0"/>
              <a:t>Conversation</a:t>
            </a:r>
            <a:r>
              <a:rPr lang="en-US" sz="2800" dirty="0" smtClean="0"/>
              <a:t>:</a:t>
            </a:r>
          </a:p>
          <a:p>
            <a:pPr eaLnBrk="1" hangingPunct="1">
              <a:lnSpc>
                <a:spcPct val="90000"/>
              </a:lnSpc>
              <a:buFontTx/>
              <a:buBlip>
                <a:blip r:embed="rId2"/>
              </a:buBlip>
            </a:pPr>
            <a:r>
              <a:rPr lang="en-US" sz="2800" dirty="0" smtClean="0"/>
              <a:t>Keep it to a minimum and let passengers do most of the talking.</a:t>
            </a:r>
          </a:p>
          <a:p>
            <a:pPr lvl="1" eaLnBrk="1" hangingPunct="1">
              <a:lnSpc>
                <a:spcPct val="90000"/>
              </a:lnSpc>
              <a:buFontTx/>
              <a:buBlip>
                <a:blip r:embed="rId2"/>
              </a:buBlip>
            </a:pPr>
            <a:r>
              <a:rPr lang="en-US" sz="2400" b="1" dirty="0" smtClean="0"/>
              <a:t>It is easier to not pay attention to what others have to say</a:t>
            </a:r>
            <a:r>
              <a:rPr lang="en-US" sz="2400" dirty="0" smtClean="0"/>
              <a:t>.</a:t>
            </a:r>
          </a:p>
        </p:txBody>
      </p:sp>
      <p:pic>
        <p:nvPicPr>
          <p:cNvPr id="119809" name="Picture 1" descr="C:\Documents and Settings\Tom\My Documents\Business\Driver Safety\crash.photos\car_accidents_09.jpg"/>
          <p:cNvPicPr>
            <a:picLocks noChangeAspect="1" noChangeArrowheads="1"/>
          </p:cNvPicPr>
          <p:nvPr/>
        </p:nvPicPr>
        <p:blipFill>
          <a:blip r:embed="rId3"/>
          <a:srcRect/>
          <a:stretch>
            <a:fillRect/>
          </a:stretch>
        </p:blipFill>
        <p:spPr bwMode="auto">
          <a:xfrm>
            <a:off x="4191000" y="2590801"/>
            <a:ext cx="3200400" cy="2209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additive="base">
                                        <p:cTn id="7" dur="500" fill="hold"/>
                                        <p:tgtEl>
                                          <p:spTgt spid="136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6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 calcmode="lin" valueType="num">
                                      <p:cBhvr additive="base">
                                        <p:cTn id="13"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6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6195">
                                            <p:txEl>
                                              <p:pRg st="2" end="2"/>
                                            </p:txEl>
                                          </p:spTgt>
                                        </p:tgtEl>
                                        <p:attrNameLst>
                                          <p:attrName>style.visibility</p:attrName>
                                        </p:attrNameLst>
                                      </p:cBhvr>
                                      <p:to>
                                        <p:strVal val="visible"/>
                                      </p:to>
                                    </p:set>
                                    <p:anim calcmode="lin" valueType="num">
                                      <p:cBhvr additive="base">
                                        <p:cTn id="19" dur="500" fill="hold"/>
                                        <p:tgtEl>
                                          <p:spTgt spid="136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6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6195">
                                            <p:txEl>
                                              <p:pRg st="6" end="6"/>
                                            </p:txEl>
                                          </p:spTgt>
                                        </p:tgtEl>
                                        <p:attrNameLst>
                                          <p:attrName>style.visibility</p:attrName>
                                        </p:attrNameLst>
                                      </p:cBhvr>
                                      <p:to>
                                        <p:strVal val="visible"/>
                                      </p:to>
                                    </p:set>
                                    <p:anim calcmode="lin" valueType="num">
                                      <p:cBhvr additive="base">
                                        <p:cTn id="25" dur="500" fill="hold"/>
                                        <p:tgtEl>
                                          <p:spTgt spid="13619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6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6195">
                                            <p:txEl>
                                              <p:pRg st="7" end="7"/>
                                            </p:txEl>
                                          </p:spTgt>
                                        </p:tgtEl>
                                        <p:attrNameLst>
                                          <p:attrName>style.visibility</p:attrName>
                                        </p:attrNameLst>
                                      </p:cBhvr>
                                      <p:to>
                                        <p:strVal val="visible"/>
                                      </p:to>
                                    </p:set>
                                    <p:anim calcmode="lin" valueType="num">
                                      <p:cBhvr additive="base">
                                        <p:cTn id="31" dur="500" fill="hold"/>
                                        <p:tgtEl>
                                          <p:spTgt spid="13619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6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6195">
                                            <p:txEl>
                                              <p:pRg st="8" end="8"/>
                                            </p:txEl>
                                          </p:spTgt>
                                        </p:tgtEl>
                                        <p:attrNameLst>
                                          <p:attrName>style.visibility</p:attrName>
                                        </p:attrNameLst>
                                      </p:cBhvr>
                                      <p:to>
                                        <p:strVal val="visible"/>
                                      </p:to>
                                    </p:set>
                                    <p:anim calcmode="lin" valueType="num">
                                      <p:cBhvr additive="base">
                                        <p:cTn id="37" dur="500" fill="hold"/>
                                        <p:tgtEl>
                                          <p:spTgt spid="13619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6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sz="3600" b="1" dirty="0" smtClean="0">
                <a:solidFill>
                  <a:srgbClr val="A50021"/>
                </a:solidFill>
                <a:latin typeface="Times New Roman" pitchFamily="18" charset="0"/>
              </a:rPr>
              <a:t>Driver Safety – the “Numbers”</a:t>
            </a:r>
            <a:br>
              <a:rPr lang="en-US" sz="3600" b="1" dirty="0" smtClean="0">
                <a:solidFill>
                  <a:srgbClr val="A50021"/>
                </a:solidFill>
                <a:latin typeface="Times New Roman" pitchFamily="18" charset="0"/>
              </a:rPr>
            </a:br>
            <a:r>
              <a:rPr lang="en-US" sz="2400" b="1" dirty="0" smtClean="0">
                <a:solidFill>
                  <a:schemeClr val="tx1"/>
                </a:solidFill>
                <a:latin typeface="Times New Roman" pitchFamily="18" charset="0"/>
              </a:rPr>
              <a:t>Equivalent to Nagasaki atomic bomb blast every two years.</a:t>
            </a:r>
            <a:r>
              <a:rPr lang="en-US" sz="3600" b="1" dirty="0" smtClean="0">
                <a:solidFill>
                  <a:srgbClr val="A50021"/>
                </a:solidFill>
                <a:latin typeface="Times New Roman" pitchFamily="18" charset="0"/>
              </a:rPr>
              <a:t> </a:t>
            </a:r>
            <a:endParaRPr lang="en-US" sz="3600" dirty="0"/>
          </a:p>
        </p:txBody>
      </p:sp>
      <p:pic>
        <p:nvPicPr>
          <p:cNvPr id="5" name="Content Placeholder 4" descr="250px-Nagasakibomb.jpg"/>
          <p:cNvPicPr>
            <a:picLocks noGrp="1" noChangeAspect="1"/>
          </p:cNvPicPr>
          <p:nvPr>
            <p:ph idx="1"/>
          </p:nvPr>
        </p:nvPicPr>
        <p:blipFill>
          <a:blip r:embed="rId2"/>
          <a:stretch>
            <a:fillRect/>
          </a:stretch>
        </p:blipFill>
        <p:spPr>
          <a:xfrm>
            <a:off x="1981200" y="1676400"/>
            <a:ext cx="5181600" cy="4419600"/>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11</a:t>
            </a:fld>
            <a:endParaRPr lang="en-US" dirty="0"/>
          </a:p>
        </p:txBody>
      </p:sp>
    </p:spTree>
  </p:cSld>
  <p:clrMapOvr>
    <a:masterClrMapping/>
  </p:clrMapOvr>
  <p:transition>
    <p:wipe di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772D909-2BCB-46BA-86BA-9AE4C54AF74C}" type="slidenum">
              <a:rPr lang="en-US"/>
              <a:pPr>
                <a:defRPr/>
              </a:pPr>
              <a:t>110</a:t>
            </a:fld>
            <a:endParaRPr lang="en-US" dirty="0"/>
          </a:p>
        </p:txBody>
      </p:sp>
      <p:sp>
        <p:nvSpPr>
          <p:cNvPr id="10547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Motorcycles</a:t>
            </a:r>
          </a:p>
        </p:txBody>
      </p:sp>
      <p:sp>
        <p:nvSpPr>
          <p:cNvPr id="147459" name="Rectangle 3"/>
          <p:cNvSpPr>
            <a:spLocks noGrp="1" noChangeArrowheads="1"/>
          </p:cNvSpPr>
          <p:nvPr>
            <p:ph type="body" idx="1"/>
          </p:nvPr>
        </p:nvSpPr>
        <p:spPr>
          <a:xfrm>
            <a:off x="381000" y="762000"/>
            <a:ext cx="8458200" cy="5943600"/>
          </a:xfrm>
        </p:spPr>
        <p:txBody>
          <a:bodyPr/>
          <a:lstStyle/>
          <a:p>
            <a:pPr eaLnBrk="1" hangingPunct="1">
              <a:lnSpc>
                <a:spcPct val="90000"/>
              </a:lnSpc>
              <a:buFontTx/>
              <a:buBlip>
                <a:blip r:embed="rId2"/>
              </a:buBlip>
            </a:pPr>
            <a:r>
              <a:rPr lang="en-US" sz="2800" dirty="0" smtClean="0"/>
              <a:t>Motorcycle fatalities are on the rise in the U.S.</a:t>
            </a:r>
          </a:p>
          <a:p>
            <a:pPr eaLnBrk="1" hangingPunct="1">
              <a:lnSpc>
                <a:spcPct val="90000"/>
              </a:lnSpc>
              <a:buFontTx/>
              <a:buBlip>
                <a:blip r:embed="rId2"/>
              </a:buBlip>
            </a:pPr>
            <a:r>
              <a:rPr lang="en-US" sz="2800" dirty="0" smtClean="0"/>
              <a:t>1997 to 2007 motorcycle fatalities rose by </a:t>
            </a:r>
            <a:r>
              <a:rPr lang="en-US" sz="2800" b="1" dirty="0" smtClean="0"/>
              <a:t>151%</a:t>
            </a:r>
            <a:r>
              <a:rPr lang="en-US" sz="2800" dirty="0" smtClean="0"/>
              <a:t>. </a:t>
            </a:r>
          </a:p>
          <a:p>
            <a:pPr lvl="1" eaLnBrk="1" hangingPunct="1">
              <a:lnSpc>
                <a:spcPct val="90000"/>
              </a:lnSpc>
              <a:buFontTx/>
              <a:buBlip>
                <a:blip r:embed="rId2"/>
              </a:buBlip>
            </a:pPr>
            <a:r>
              <a:rPr lang="en-US" sz="2400" b="1" dirty="0" smtClean="0"/>
              <a:t>Going from 2,055 in 1997 to 5,154 in 2007.</a:t>
            </a:r>
            <a:r>
              <a:rPr lang="en-US" sz="2400" dirty="0" smtClean="0"/>
              <a:t> </a:t>
            </a:r>
          </a:p>
          <a:p>
            <a:pPr eaLnBrk="1" hangingPunct="1">
              <a:lnSpc>
                <a:spcPct val="90000"/>
              </a:lnSpc>
              <a:buFontTx/>
              <a:buBlip>
                <a:blip r:embed="rId2"/>
              </a:buBlip>
            </a:pPr>
            <a:r>
              <a:rPr lang="en-US" sz="2800" dirty="0" smtClean="0"/>
              <a:t>103,000 serious injuries in 2007.</a:t>
            </a:r>
          </a:p>
          <a:p>
            <a:pPr lvl="1" eaLnBrk="1" hangingPunct="1">
              <a:lnSpc>
                <a:spcPct val="90000"/>
              </a:lnSpc>
              <a:buFontTx/>
              <a:buBlip>
                <a:blip r:embed="rId2"/>
              </a:buBlip>
            </a:pPr>
            <a:r>
              <a:rPr lang="en-US" sz="2400" dirty="0" smtClean="0"/>
              <a:t>That’s approx. one out of every 50 motorcyclists.</a:t>
            </a:r>
          </a:p>
          <a:p>
            <a:pPr lvl="1" eaLnBrk="1" hangingPunct="1">
              <a:lnSpc>
                <a:spcPct val="90000"/>
              </a:lnSpc>
              <a:buFontTx/>
              <a:buBlip>
                <a:blip r:embed="rId2"/>
              </a:buBlip>
            </a:pPr>
            <a:r>
              <a:rPr lang="en-US" sz="2400" dirty="0" smtClean="0"/>
              <a:t>In ten-year riding career: </a:t>
            </a:r>
            <a:r>
              <a:rPr lang="en-US" sz="2400" b="1" dirty="0" smtClean="0"/>
              <a:t>one in five</a:t>
            </a:r>
            <a:r>
              <a:rPr lang="en-US" sz="2400" dirty="0" smtClean="0"/>
              <a:t> chance of serious injury.</a:t>
            </a:r>
          </a:p>
          <a:p>
            <a:pPr eaLnBrk="1" hangingPunct="1">
              <a:lnSpc>
                <a:spcPct val="90000"/>
              </a:lnSpc>
              <a:buFontTx/>
              <a:buBlip>
                <a:blip r:embed="rId2"/>
              </a:buBlip>
            </a:pPr>
            <a:r>
              <a:rPr lang="en-US" sz="2800" dirty="0" smtClean="0"/>
              <a:t>Motorcyclist is 37 times more likely to be killed than other vehicle drivers.</a:t>
            </a:r>
          </a:p>
          <a:p>
            <a:pPr eaLnBrk="1" hangingPunct="1">
              <a:lnSpc>
                <a:spcPct val="90000"/>
              </a:lnSpc>
              <a:buFontTx/>
              <a:buBlip>
                <a:blip r:embed="rId2"/>
              </a:buBlip>
            </a:pPr>
            <a:r>
              <a:rPr lang="en-US" sz="2800" dirty="0" smtClean="0"/>
              <a:t>Not wearing a helmet raises the risk of death by 40 %.</a:t>
            </a:r>
          </a:p>
        </p:txBody>
      </p:sp>
      <p:pic>
        <p:nvPicPr>
          <p:cNvPr id="118786" name="Picture 2" descr="C:\Documents and Settings\Tom\My Documents\Business\Driver Safety\misc. driver course\motorcycle.jpg"/>
          <p:cNvPicPr>
            <a:picLocks noChangeAspect="1" noChangeArrowheads="1"/>
          </p:cNvPicPr>
          <p:nvPr/>
        </p:nvPicPr>
        <p:blipFill>
          <a:blip r:embed="rId3"/>
          <a:srcRect/>
          <a:stretch>
            <a:fillRect/>
          </a:stretch>
        </p:blipFill>
        <p:spPr bwMode="auto">
          <a:xfrm>
            <a:off x="4419600" y="5029200"/>
            <a:ext cx="1428750" cy="161925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additive="base">
                                        <p:cTn id="7" dur="500" fill="hold"/>
                                        <p:tgtEl>
                                          <p:spTgt spid="147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7459">
                                            <p:txEl>
                                              <p:pRg st="1" end="1"/>
                                            </p:txEl>
                                          </p:spTgt>
                                        </p:tgtEl>
                                        <p:attrNameLst>
                                          <p:attrName>style.visibility</p:attrName>
                                        </p:attrNameLst>
                                      </p:cBhvr>
                                      <p:to>
                                        <p:strVal val="visible"/>
                                      </p:to>
                                    </p:set>
                                    <p:anim calcmode="lin" valueType="num">
                                      <p:cBhvr additive="base">
                                        <p:cTn id="13" dur="500" fill="hold"/>
                                        <p:tgtEl>
                                          <p:spTgt spid="147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7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7459">
                                            <p:txEl>
                                              <p:pRg st="2" end="2"/>
                                            </p:txEl>
                                          </p:spTgt>
                                        </p:tgtEl>
                                        <p:attrNameLst>
                                          <p:attrName>style.visibility</p:attrName>
                                        </p:attrNameLst>
                                      </p:cBhvr>
                                      <p:to>
                                        <p:strVal val="visible"/>
                                      </p:to>
                                    </p:set>
                                    <p:anim calcmode="lin" valueType="num">
                                      <p:cBhvr additive="base">
                                        <p:cTn id="19" dur="500" fill="hold"/>
                                        <p:tgtEl>
                                          <p:spTgt spid="147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7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7459">
                                            <p:txEl>
                                              <p:pRg st="3" end="3"/>
                                            </p:txEl>
                                          </p:spTgt>
                                        </p:tgtEl>
                                        <p:attrNameLst>
                                          <p:attrName>style.visibility</p:attrName>
                                        </p:attrNameLst>
                                      </p:cBhvr>
                                      <p:to>
                                        <p:strVal val="visible"/>
                                      </p:to>
                                    </p:set>
                                    <p:anim calcmode="lin" valueType="num">
                                      <p:cBhvr additive="base">
                                        <p:cTn id="25" dur="500" fill="hold"/>
                                        <p:tgtEl>
                                          <p:spTgt spid="14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7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7459">
                                            <p:txEl>
                                              <p:pRg st="4" end="4"/>
                                            </p:txEl>
                                          </p:spTgt>
                                        </p:tgtEl>
                                        <p:attrNameLst>
                                          <p:attrName>style.visibility</p:attrName>
                                        </p:attrNameLst>
                                      </p:cBhvr>
                                      <p:to>
                                        <p:strVal val="visible"/>
                                      </p:to>
                                    </p:set>
                                    <p:anim calcmode="lin" valueType="num">
                                      <p:cBhvr additive="base">
                                        <p:cTn id="31" dur="500" fill="hold"/>
                                        <p:tgtEl>
                                          <p:spTgt spid="147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7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7459">
                                            <p:txEl>
                                              <p:pRg st="5" end="5"/>
                                            </p:txEl>
                                          </p:spTgt>
                                        </p:tgtEl>
                                        <p:attrNameLst>
                                          <p:attrName>style.visibility</p:attrName>
                                        </p:attrNameLst>
                                      </p:cBhvr>
                                      <p:to>
                                        <p:strVal val="visible"/>
                                      </p:to>
                                    </p:set>
                                    <p:anim calcmode="lin" valueType="num">
                                      <p:cBhvr additive="base">
                                        <p:cTn id="37" dur="500" fill="hold"/>
                                        <p:tgtEl>
                                          <p:spTgt spid="147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7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7459">
                                            <p:txEl>
                                              <p:pRg st="6" end="6"/>
                                            </p:txEl>
                                          </p:spTgt>
                                        </p:tgtEl>
                                        <p:attrNameLst>
                                          <p:attrName>style.visibility</p:attrName>
                                        </p:attrNameLst>
                                      </p:cBhvr>
                                      <p:to>
                                        <p:strVal val="visible"/>
                                      </p:to>
                                    </p:set>
                                    <p:anim calcmode="lin" valueType="num">
                                      <p:cBhvr additive="base">
                                        <p:cTn id="43" dur="500" fill="hold"/>
                                        <p:tgtEl>
                                          <p:spTgt spid="147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7459">
                                            <p:txEl>
                                              <p:pRg st="7" end="7"/>
                                            </p:txEl>
                                          </p:spTgt>
                                        </p:tgtEl>
                                        <p:attrNameLst>
                                          <p:attrName>style.visibility</p:attrName>
                                        </p:attrNameLst>
                                      </p:cBhvr>
                                      <p:to>
                                        <p:strVal val="visible"/>
                                      </p:to>
                                    </p:set>
                                    <p:anim calcmode="lin" valueType="num">
                                      <p:cBhvr additive="base">
                                        <p:cTn id="49" dur="500" fill="hold"/>
                                        <p:tgtEl>
                                          <p:spTgt spid="1474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74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5EEE925-7B24-4A1A-B898-AC22539EBF6A}" type="slidenum">
              <a:rPr lang="en-US"/>
              <a:pPr>
                <a:defRPr/>
              </a:pPr>
              <a:t>111</a:t>
            </a:fld>
            <a:endParaRPr lang="en-US" dirty="0"/>
          </a:p>
        </p:txBody>
      </p:sp>
      <p:sp>
        <p:nvSpPr>
          <p:cNvPr id="10649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Motorcycles</a:t>
            </a:r>
          </a:p>
        </p:txBody>
      </p:sp>
      <p:sp>
        <p:nvSpPr>
          <p:cNvPr id="164867"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Blip>
                <a:blip r:embed="rId2"/>
              </a:buBlip>
            </a:pPr>
            <a:r>
              <a:rPr lang="en-US" sz="2800" dirty="0" smtClean="0"/>
              <a:t>The major problem with motorcycles is that vehicle drivers </a:t>
            </a:r>
            <a:r>
              <a:rPr lang="en-US" sz="2800" b="1" dirty="0" smtClean="0"/>
              <a:t>tend not to see</a:t>
            </a:r>
            <a:r>
              <a:rPr lang="en-US" sz="2800" dirty="0" smtClean="0"/>
              <a:t> them.</a:t>
            </a:r>
          </a:p>
          <a:p>
            <a:pPr eaLnBrk="1" hangingPunct="1">
              <a:lnSpc>
                <a:spcPct val="90000"/>
              </a:lnSpc>
              <a:buFontTx/>
              <a:buBlip>
                <a:blip r:embed="rId2"/>
              </a:buBlip>
            </a:pPr>
            <a:r>
              <a:rPr lang="en-US" sz="2800" dirty="0" smtClean="0"/>
              <a:t>There are a variety of reasons for this poor vision for motorcyclists, but understand that vehicle drivers do not always register a motorcyclist (also bicyclist or pedestrian) in their brains.</a:t>
            </a:r>
          </a:p>
          <a:p>
            <a:pPr eaLnBrk="1" hangingPunct="1">
              <a:lnSpc>
                <a:spcPct val="90000"/>
              </a:lnSpc>
              <a:buFontTx/>
              <a:buBlip>
                <a:blip r:embed="rId2"/>
              </a:buBlip>
            </a:pPr>
            <a:r>
              <a:rPr lang="en-US" sz="2800" dirty="0" smtClean="0"/>
              <a:t>Vehicle drivers are capable of running over a motorcyclist (or a pedestrian or bicyclist) without ever have seen them.</a:t>
            </a:r>
          </a:p>
          <a:p>
            <a:pPr lvl="1" eaLnBrk="1" hangingPunct="1">
              <a:lnSpc>
                <a:spcPct val="90000"/>
              </a:lnSpc>
              <a:buFontTx/>
              <a:buBlip>
                <a:blip r:embed="rId2"/>
              </a:buBlip>
            </a:pPr>
            <a:r>
              <a:rPr lang="en-US" dirty="0" smtClean="0"/>
              <a:t>“</a:t>
            </a:r>
            <a:r>
              <a:rPr lang="en-US" b="1" dirty="0" smtClean="0"/>
              <a:t>Inattentional blindness”</a:t>
            </a:r>
            <a:r>
              <a:rPr lang="en-US" dirty="0" smtClean="0"/>
              <a:t> [Sci. News, 4-25-09] wherein your mental focus of attention is directed away from that which is right in front of your eyes.</a:t>
            </a:r>
            <a:endParaRPr lang="en-US" sz="20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additive="base">
                                        <p:cTn id="7" dur="5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4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4867">
                                            <p:txEl>
                                              <p:pRg st="1" end="1"/>
                                            </p:txEl>
                                          </p:spTgt>
                                        </p:tgtEl>
                                        <p:attrNameLst>
                                          <p:attrName>style.visibility</p:attrName>
                                        </p:attrNameLst>
                                      </p:cBhvr>
                                      <p:to>
                                        <p:strVal val="visible"/>
                                      </p:to>
                                    </p:set>
                                    <p:anim calcmode="lin" valueType="num">
                                      <p:cBhvr additive="base">
                                        <p:cTn id="13"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4867">
                                            <p:txEl>
                                              <p:pRg st="3" end="3"/>
                                            </p:txEl>
                                          </p:spTgt>
                                        </p:tgtEl>
                                        <p:attrNameLst>
                                          <p:attrName>style.visibility</p:attrName>
                                        </p:attrNameLst>
                                      </p:cBhvr>
                                      <p:to>
                                        <p:strVal val="visible"/>
                                      </p:to>
                                    </p:set>
                                    <p:anim calcmode="lin" valueType="num">
                                      <p:cBhvr additive="base">
                                        <p:cTn id="25" dur="5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4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A50021"/>
                </a:solidFill>
                <a:latin typeface="Times New Roman" pitchFamily="18" charset="0"/>
              </a:rPr>
              <a:t>Miscellaneous Issues - Motorcycles</a:t>
            </a:r>
            <a:endParaRPr lang="en-US" sz="3600" dirty="0"/>
          </a:p>
        </p:txBody>
      </p:sp>
      <p:pic>
        <p:nvPicPr>
          <p:cNvPr id="5" name="Content Placeholder 4" descr="VWGolfMotorcycleCrash.jpg"/>
          <p:cNvPicPr>
            <a:picLocks noGrp="1" noChangeAspect="1"/>
          </p:cNvPicPr>
          <p:nvPr>
            <p:ph idx="1"/>
          </p:nvPr>
        </p:nvPicPr>
        <p:blipFill>
          <a:blip r:embed="rId2"/>
          <a:stretch>
            <a:fillRect/>
          </a:stretch>
        </p:blipFill>
        <p:spPr>
          <a:xfrm>
            <a:off x="1550477" y="1600200"/>
            <a:ext cx="6043046" cy="4525963"/>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112</a:t>
            </a:fld>
            <a:endParaRPr lang="en-US" dirty="0"/>
          </a:p>
        </p:txBody>
      </p:sp>
    </p:spTree>
  </p:cSld>
  <p:clrMapOvr>
    <a:masterClrMapping/>
  </p:clrMapOvr>
  <p:transition>
    <p:wipe dir="d"/>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D18C480-2693-4C05-A805-E7C027F0AC05}" type="slidenum">
              <a:rPr lang="en-US"/>
              <a:pPr>
                <a:defRPr/>
              </a:pPr>
              <a:t>113</a:t>
            </a:fld>
            <a:endParaRPr lang="en-US" dirty="0"/>
          </a:p>
        </p:txBody>
      </p:sp>
      <p:sp>
        <p:nvSpPr>
          <p:cNvPr id="10752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Motorcycles</a:t>
            </a:r>
          </a:p>
        </p:txBody>
      </p:sp>
      <p:sp>
        <p:nvSpPr>
          <p:cNvPr id="163843" name="Rectangle 3"/>
          <p:cNvSpPr>
            <a:spLocks noGrp="1" noChangeArrowheads="1"/>
          </p:cNvSpPr>
          <p:nvPr>
            <p:ph type="body" idx="1"/>
          </p:nvPr>
        </p:nvSpPr>
        <p:spPr>
          <a:xfrm>
            <a:off x="381000" y="685800"/>
            <a:ext cx="8458200" cy="5943600"/>
          </a:xfrm>
        </p:spPr>
        <p:txBody>
          <a:bodyPr/>
          <a:lstStyle/>
          <a:p>
            <a:pPr eaLnBrk="1" hangingPunct="1">
              <a:lnSpc>
                <a:spcPct val="90000"/>
              </a:lnSpc>
              <a:buFontTx/>
              <a:buBlip>
                <a:blip r:embed="rId2"/>
              </a:buBlip>
            </a:pPr>
            <a:r>
              <a:rPr lang="en-US" sz="2800" dirty="0" smtClean="0"/>
              <a:t>Forty percent of motorcycle crashes involve another vehicle turning left in front of the motorcycle:</a:t>
            </a:r>
          </a:p>
          <a:p>
            <a:pPr lvl="1" eaLnBrk="1" hangingPunct="1">
              <a:lnSpc>
                <a:spcPct val="90000"/>
              </a:lnSpc>
              <a:buFontTx/>
              <a:buBlip>
                <a:blip r:embed="rId2"/>
              </a:buBlip>
            </a:pPr>
            <a:r>
              <a:rPr lang="en-US" sz="2400" b="1" dirty="0" smtClean="0"/>
              <a:t>A motorcycle may be in your blind spot when you turn left.</a:t>
            </a:r>
          </a:p>
          <a:p>
            <a:pPr lvl="1" eaLnBrk="1" hangingPunct="1">
              <a:lnSpc>
                <a:spcPct val="90000"/>
              </a:lnSpc>
              <a:buFontTx/>
              <a:buBlip>
                <a:blip r:embed="rId2"/>
              </a:buBlip>
            </a:pPr>
            <a:r>
              <a:rPr lang="en-US" sz="2400" b="1" dirty="0" smtClean="0"/>
              <a:t>Remember to</a:t>
            </a:r>
            <a:r>
              <a:rPr lang="en-US" sz="2400" dirty="0" smtClean="0"/>
              <a:t> </a:t>
            </a:r>
            <a:r>
              <a:rPr lang="en-US" sz="2400" b="1" dirty="0" smtClean="0"/>
              <a:t>turn your head for all moves to the left</a:t>
            </a:r>
            <a:r>
              <a:rPr lang="en-US" sz="2400" dirty="0" smtClean="0"/>
              <a:t>. [in addition to using your mirrors]</a:t>
            </a:r>
          </a:p>
          <a:p>
            <a:pPr eaLnBrk="1" hangingPunct="1">
              <a:lnSpc>
                <a:spcPct val="90000"/>
              </a:lnSpc>
              <a:buFontTx/>
              <a:buBlip>
                <a:blip r:embed="rId2"/>
              </a:buBlip>
            </a:pPr>
            <a:r>
              <a:rPr lang="en-US" sz="2800" dirty="0" smtClean="0"/>
              <a:t>Also, motorcycles </a:t>
            </a:r>
            <a:r>
              <a:rPr lang="en-US" sz="2800" b="1" dirty="0" smtClean="0"/>
              <a:t>stop much more quickly</a:t>
            </a:r>
            <a:r>
              <a:rPr lang="en-US" sz="2800" dirty="0" smtClean="0"/>
              <a:t> than car or trucks, so you need to leave more space in front of you when following one. </a:t>
            </a:r>
          </a:p>
          <a:p>
            <a:pPr eaLnBrk="1" hangingPunct="1">
              <a:lnSpc>
                <a:spcPct val="90000"/>
              </a:lnSpc>
              <a:buFontTx/>
              <a:buBlip>
                <a:blip r:embed="rId2"/>
              </a:buBlip>
            </a:pPr>
            <a:r>
              <a:rPr lang="en-US" sz="2800" dirty="0" smtClean="0"/>
              <a:t>Their presence on the road should raise a giant red flag for you –DANGER!</a:t>
            </a:r>
          </a:p>
          <a:p>
            <a:pPr eaLnBrk="1" hangingPunct="1">
              <a:lnSpc>
                <a:spcPct val="90000"/>
              </a:lnSpc>
              <a:buFont typeface="Symbol" pitchFamily="18" charset="2"/>
              <a:buBlip>
                <a:blip r:embed="rId2"/>
              </a:buBlip>
            </a:pPr>
            <a:endParaRPr lang="en-US" sz="2800" dirty="0" smtClean="0"/>
          </a:p>
        </p:txBody>
      </p:sp>
      <p:pic>
        <p:nvPicPr>
          <p:cNvPr id="116737" name="Picture 1" descr="C:\Documents and Settings\Tom\My Documents\Business\Driver Safety\misc. driver course\motorcycle_wreck.jpg"/>
          <p:cNvPicPr>
            <a:picLocks noChangeAspect="1" noChangeArrowheads="1"/>
          </p:cNvPicPr>
          <p:nvPr/>
        </p:nvPicPr>
        <p:blipFill>
          <a:blip r:embed="rId3"/>
          <a:srcRect/>
          <a:stretch>
            <a:fillRect/>
          </a:stretch>
        </p:blipFill>
        <p:spPr bwMode="auto">
          <a:xfrm>
            <a:off x="5867400" y="5029200"/>
            <a:ext cx="2971800" cy="1828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additive="base">
                                        <p:cTn id="7" dur="500" fill="hold"/>
                                        <p:tgtEl>
                                          <p:spTgt spid="163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43">
                                            <p:txEl>
                                              <p:pRg st="1" end="1"/>
                                            </p:txEl>
                                          </p:spTgt>
                                        </p:tgtEl>
                                        <p:attrNameLst>
                                          <p:attrName>style.visibility</p:attrName>
                                        </p:attrNameLst>
                                      </p:cBhvr>
                                      <p:to>
                                        <p:strVal val="visible"/>
                                      </p:to>
                                    </p:set>
                                    <p:anim calcmode="lin" valueType="num">
                                      <p:cBhvr additive="base">
                                        <p:cTn id="13" dur="500" fill="hold"/>
                                        <p:tgtEl>
                                          <p:spTgt spid="163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43">
                                            <p:txEl>
                                              <p:pRg st="2" end="2"/>
                                            </p:txEl>
                                          </p:spTgt>
                                        </p:tgtEl>
                                        <p:attrNameLst>
                                          <p:attrName>style.visibility</p:attrName>
                                        </p:attrNameLst>
                                      </p:cBhvr>
                                      <p:to>
                                        <p:strVal val="visible"/>
                                      </p:to>
                                    </p:set>
                                    <p:anim calcmode="lin" valueType="num">
                                      <p:cBhvr additive="base">
                                        <p:cTn id="19" dur="500" fill="hold"/>
                                        <p:tgtEl>
                                          <p:spTgt spid="163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843">
                                            <p:txEl>
                                              <p:pRg st="3" end="3"/>
                                            </p:txEl>
                                          </p:spTgt>
                                        </p:tgtEl>
                                        <p:attrNameLst>
                                          <p:attrName>style.visibility</p:attrName>
                                        </p:attrNameLst>
                                      </p:cBhvr>
                                      <p:to>
                                        <p:strVal val="visible"/>
                                      </p:to>
                                    </p:set>
                                    <p:anim calcmode="lin" valueType="num">
                                      <p:cBhvr additive="base">
                                        <p:cTn id="25" dur="500" fill="hold"/>
                                        <p:tgtEl>
                                          <p:spTgt spid="163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3843">
                                            <p:txEl>
                                              <p:pRg st="4" end="4"/>
                                            </p:txEl>
                                          </p:spTgt>
                                        </p:tgtEl>
                                        <p:attrNameLst>
                                          <p:attrName>style.visibility</p:attrName>
                                        </p:attrNameLst>
                                      </p:cBhvr>
                                      <p:to>
                                        <p:strVal val="visible"/>
                                      </p:to>
                                    </p:set>
                                    <p:anim calcmode="lin" valueType="num">
                                      <p:cBhvr additive="base">
                                        <p:cTn id="31" dur="500" fill="hold"/>
                                        <p:tgtEl>
                                          <p:spTgt spid="163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2F85A81-181B-490C-9AFA-8CAC0C3268FB}" type="slidenum">
              <a:rPr lang="en-US"/>
              <a:pPr>
                <a:defRPr/>
              </a:pPr>
              <a:t>114</a:t>
            </a:fld>
            <a:endParaRPr lang="en-US" dirty="0"/>
          </a:p>
        </p:txBody>
      </p:sp>
      <p:sp>
        <p:nvSpPr>
          <p:cNvPr id="10854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Seat Belts</a:t>
            </a:r>
          </a:p>
        </p:txBody>
      </p:sp>
      <p:sp>
        <p:nvSpPr>
          <p:cNvPr id="161795"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Blip>
                <a:blip r:embed="rId2"/>
              </a:buBlip>
            </a:pPr>
            <a:r>
              <a:rPr lang="en-US" sz="2800" dirty="0" smtClean="0"/>
              <a:t>Seatbelts not only keep you from hitting the steering wheel, dashboard, and windshield – </a:t>
            </a:r>
          </a:p>
          <a:p>
            <a:pPr eaLnBrk="1" hangingPunct="1">
              <a:lnSpc>
                <a:spcPct val="90000"/>
              </a:lnSpc>
              <a:buFontTx/>
              <a:buBlip>
                <a:blip r:embed="rId2"/>
              </a:buBlip>
            </a:pPr>
            <a:r>
              <a:rPr lang="en-US" sz="2800" dirty="0" smtClean="0"/>
              <a:t>They also keep occupants from being ejected from the vehicle.</a:t>
            </a:r>
          </a:p>
          <a:p>
            <a:pPr eaLnBrk="1" hangingPunct="1">
              <a:lnSpc>
                <a:spcPct val="90000"/>
              </a:lnSpc>
              <a:buFontTx/>
              <a:buBlip>
                <a:blip r:embed="rId2"/>
              </a:buBlip>
            </a:pPr>
            <a:r>
              <a:rPr lang="en-US" sz="2800" b="1" dirty="0" smtClean="0"/>
              <a:t>Being ejected from a crash vehicle usually kills</a:t>
            </a:r>
            <a:r>
              <a:rPr lang="en-US" sz="2800" dirty="0" smtClean="0"/>
              <a:t>.</a:t>
            </a:r>
          </a:p>
          <a:p>
            <a:pPr eaLnBrk="1" hangingPunct="1">
              <a:lnSpc>
                <a:spcPct val="90000"/>
              </a:lnSpc>
              <a:buFontTx/>
              <a:buBlip>
                <a:blip r:embed="rId2"/>
              </a:buBlip>
            </a:pPr>
            <a:r>
              <a:rPr lang="en-US" sz="2800" dirty="0" smtClean="0"/>
              <a:t>Nonetheless some drivers insist on not wearing a seat beat because they report they believe that they have better chance of surviving a crash if they are “thrown clear.”</a:t>
            </a:r>
          </a:p>
          <a:p>
            <a:pPr eaLnBrk="1" hangingPunct="1">
              <a:lnSpc>
                <a:spcPct val="90000"/>
              </a:lnSpc>
              <a:buFontTx/>
              <a:buBlip>
                <a:blip r:embed="rId2"/>
              </a:buBlip>
            </a:pPr>
            <a:r>
              <a:rPr lang="en-US" sz="2800" dirty="0" smtClean="0"/>
              <a:t>They’re wrong – dead wrong. </a:t>
            </a:r>
          </a:p>
          <a:p>
            <a:pPr eaLnBrk="1" hangingPunct="1">
              <a:lnSpc>
                <a:spcPct val="90000"/>
              </a:lnSpc>
              <a:buFontTx/>
              <a:buBlip>
                <a:blip r:embed="rId2"/>
              </a:buBlip>
            </a:pP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 calcmode="lin" valueType="num">
                                      <p:cBhvr additive="base">
                                        <p:cTn id="7" dur="500" fill="hold"/>
                                        <p:tgtEl>
                                          <p:spTgt spid="161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1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1795">
                                            <p:txEl>
                                              <p:pRg st="1" end="1"/>
                                            </p:txEl>
                                          </p:spTgt>
                                        </p:tgtEl>
                                        <p:attrNameLst>
                                          <p:attrName>style.visibility</p:attrName>
                                        </p:attrNameLst>
                                      </p:cBhvr>
                                      <p:to>
                                        <p:strVal val="visible"/>
                                      </p:to>
                                    </p:set>
                                    <p:anim calcmode="lin" valueType="num">
                                      <p:cBhvr additive="base">
                                        <p:cTn id="13"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1795">
                                            <p:txEl>
                                              <p:pRg st="2" end="2"/>
                                            </p:txEl>
                                          </p:spTgt>
                                        </p:tgtEl>
                                        <p:attrNameLst>
                                          <p:attrName>style.visibility</p:attrName>
                                        </p:attrNameLst>
                                      </p:cBhvr>
                                      <p:to>
                                        <p:strVal val="visible"/>
                                      </p:to>
                                    </p:set>
                                    <p:anim calcmode="lin" valueType="num">
                                      <p:cBhvr additive="base">
                                        <p:cTn id="19" dur="500" fill="hold"/>
                                        <p:tgtEl>
                                          <p:spTgt spid="161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1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1795">
                                            <p:txEl>
                                              <p:pRg st="3" end="3"/>
                                            </p:txEl>
                                          </p:spTgt>
                                        </p:tgtEl>
                                        <p:attrNameLst>
                                          <p:attrName>style.visibility</p:attrName>
                                        </p:attrNameLst>
                                      </p:cBhvr>
                                      <p:to>
                                        <p:strVal val="visible"/>
                                      </p:to>
                                    </p:set>
                                    <p:anim calcmode="lin" valueType="num">
                                      <p:cBhvr additive="base">
                                        <p:cTn id="25" dur="500" fill="hold"/>
                                        <p:tgtEl>
                                          <p:spTgt spid="1617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1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1795">
                                            <p:txEl>
                                              <p:pRg st="4" end="4"/>
                                            </p:txEl>
                                          </p:spTgt>
                                        </p:tgtEl>
                                        <p:attrNameLst>
                                          <p:attrName>style.visibility</p:attrName>
                                        </p:attrNameLst>
                                      </p:cBhvr>
                                      <p:to>
                                        <p:strVal val="visible"/>
                                      </p:to>
                                    </p:set>
                                    <p:anim calcmode="lin" valueType="num">
                                      <p:cBhvr additive="base">
                                        <p:cTn id="31" dur="500" fill="hold"/>
                                        <p:tgtEl>
                                          <p:spTgt spid="1617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17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50021"/>
                </a:solidFill>
                <a:latin typeface="Times New Roman" pitchFamily="18" charset="0"/>
              </a:rPr>
              <a:t>Miscellaneous Issues – Seat Belts</a:t>
            </a:r>
            <a:br>
              <a:rPr lang="en-US" b="1" dirty="0" smtClean="0">
                <a:solidFill>
                  <a:srgbClr val="A50021"/>
                </a:solidFill>
                <a:latin typeface="Times New Roman" pitchFamily="18" charset="0"/>
              </a:rPr>
            </a:br>
            <a:r>
              <a:rPr lang="en-US" sz="2000" b="1" dirty="0" smtClean="0">
                <a:solidFill>
                  <a:schemeClr val="tx1"/>
                </a:solidFill>
                <a:latin typeface="Times New Roman" pitchFamily="18" charset="0"/>
              </a:rPr>
              <a:t>Driver ejected through roof</a:t>
            </a:r>
            <a:endParaRPr lang="en-US" dirty="0">
              <a:solidFill>
                <a:schemeClr val="tx1"/>
              </a:solidFill>
            </a:endParaRPr>
          </a:p>
        </p:txBody>
      </p:sp>
      <p:pic>
        <p:nvPicPr>
          <p:cNvPr id="5" name="Content Placeholder 4" descr="driver ejectedthruroof.jpg"/>
          <p:cNvPicPr>
            <a:picLocks noGrp="1" noChangeAspect="1"/>
          </p:cNvPicPr>
          <p:nvPr>
            <p:ph idx="1"/>
          </p:nvPr>
        </p:nvPicPr>
        <p:blipFill>
          <a:blip r:embed="rId2"/>
          <a:stretch>
            <a:fillRect/>
          </a:stretch>
        </p:blipFill>
        <p:spPr>
          <a:xfrm>
            <a:off x="2006600" y="1812131"/>
            <a:ext cx="5130800" cy="4102100"/>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115</a:t>
            </a:fld>
            <a:endParaRPr lang="en-US" dirty="0"/>
          </a:p>
        </p:txBody>
      </p:sp>
    </p:spTree>
  </p:cSld>
  <p:clrMapOvr>
    <a:masterClrMapping/>
  </p:clrMapOvr>
  <p:transition>
    <p:wipe dir="d"/>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D867C49-C2E5-4F0A-A171-64074F9929CA}" type="slidenum">
              <a:rPr lang="en-US"/>
              <a:pPr>
                <a:defRPr/>
              </a:pPr>
              <a:t>116</a:t>
            </a:fld>
            <a:endParaRPr lang="en-US" dirty="0"/>
          </a:p>
        </p:txBody>
      </p:sp>
      <p:sp>
        <p:nvSpPr>
          <p:cNvPr id="4100" name="Rectangle 2"/>
          <p:cNvSpPr>
            <a:spLocks noGrp="1" noChangeArrowheads="1"/>
          </p:cNvSpPr>
          <p:nvPr>
            <p:ph type="title"/>
          </p:nvPr>
        </p:nvSpPr>
        <p:spPr/>
        <p:txBody>
          <a:bodyPr/>
          <a:lstStyle/>
          <a:p>
            <a:pPr algn="l" eaLnBrk="1" hangingPunct="1"/>
            <a:r>
              <a:rPr lang="en-US" sz="4000" b="1" dirty="0" smtClean="0">
                <a:solidFill>
                  <a:srgbClr val="A50021"/>
                </a:solidFill>
                <a:latin typeface="Times New Roman" pitchFamily="18" charset="0"/>
              </a:rPr>
              <a:t>Miscellaneous Issues – Seat Belts</a:t>
            </a:r>
            <a:br>
              <a:rPr lang="en-US" sz="4000" b="1" dirty="0" smtClean="0">
                <a:solidFill>
                  <a:srgbClr val="A50021"/>
                </a:solidFill>
                <a:latin typeface="Times New Roman" pitchFamily="18" charset="0"/>
              </a:rPr>
            </a:br>
            <a:r>
              <a:rPr lang="en-US" sz="1800" b="1" dirty="0" smtClean="0">
                <a:solidFill>
                  <a:schemeClr val="tx1"/>
                </a:solidFill>
                <a:latin typeface="Times New Roman" pitchFamily="18" charset="0"/>
              </a:rPr>
              <a:t>[click on video icon below; second scene only – what happens when you don’t wear a seat belt]</a:t>
            </a:r>
            <a:endParaRPr lang="en-US" sz="1800" b="1" dirty="0" smtClean="0">
              <a:solidFill>
                <a:srgbClr val="A50021"/>
              </a:solidFill>
              <a:latin typeface="Times New Roman" pitchFamily="18" charset="0"/>
            </a:endParaRPr>
          </a:p>
        </p:txBody>
      </p:sp>
      <p:graphicFrame>
        <p:nvGraphicFramePr>
          <p:cNvPr id="4098" name="Object 3"/>
          <p:cNvGraphicFramePr>
            <a:graphicFrameLocks noChangeAspect="1"/>
          </p:cNvGraphicFramePr>
          <p:nvPr>
            <p:ph idx="1"/>
          </p:nvPr>
        </p:nvGraphicFramePr>
        <p:xfrm>
          <a:off x="3419475" y="3619500"/>
          <a:ext cx="2305050" cy="485775"/>
        </p:xfrm>
        <a:graphic>
          <a:graphicData uri="http://schemas.openxmlformats.org/presentationml/2006/ole">
            <p:oleObj spid="_x0000_s4098" name="Package" r:id="rId4" imgW="2305080" imgH="485640" progId="Package">
              <p:embed/>
            </p:oleObj>
          </a:graphicData>
        </a:graphic>
      </p:graphicFrame>
    </p:spTree>
    <p:controls>
      <p:control spid="4099" r:id="rId2" imgW="5714286" imgH="3580952"/>
    </p:controls>
  </p:cSld>
  <p:clrMapOvr>
    <a:masterClrMapping/>
  </p:clrMapOvr>
  <p:transition>
    <p:wipe dir="d"/>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ECF8916-8217-45E4-8729-8CD3E9BF7266}" type="slidenum">
              <a:rPr lang="en-US"/>
              <a:pPr>
                <a:defRPr/>
              </a:pPr>
              <a:t>117</a:t>
            </a:fld>
            <a:endParaRPr lang="en-US" dirty="0"/>
          </a:p>
        </p:txBody>
      </p:sp>
      <p:sp>
        <p:nvSpPr>
          <p:cNvPr id="10957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Seat Belts</a:t>
            </a:r>
          </a:p>
        </p:txBody>
      </p:sp>
      <p:sp>
        <p:nvSpPr>
          <p:cNvPr id="162819" name="Rectangle 3"/>
          <p:cNvSpPr>
            <a:spLocks noGrp="1" noChangeArrowheads="1"/>
          </p:cNvSpPr>
          <p:nvPr>
            <p:ph type="body" idx="1"/>
          </p:nvPr>
        </p:nvSpPr>
        <p:spPr>
          <a:xfrm>
            <a:off x="381000" y="1066800"/>
            <a:ext cx="8458200" cy="5059363"/>
          </a:xfrm>
        </p:spPr>
        <p:txBody>
          <a:bodyPr/>
          <a:lstStyle/>
          <a:p>
            <a:pPr eaLnBrk="1" hangingPunct="1">
              <a:buFontTx/>
              <a:buNone/>
            </a:pPr>
            <a:r>
              <a:rPr lang="en-US" dirty="0" smtClean="0"/>
              <a:t>   The good news is that most divers and occupants now wear them.</a:t>
            </a:r>
          </a:p>
          <a:p>
            <a:pPr eaLnBrk="1" hangingPunct="1">
              <a:buFontTx/>
              <a:buBlip>
                <a:blip r:embed="rId2"/>
              </a:buBlip>
            </a:pPr>
            <a:r>
              <a:rPr lang="en-US" b="1" dirty="0" smtClean="0"/>
              <a:t>83% in 2008</a:t>
            </a:r>
            <a:r>
              <a:rPr lang="en-US" dirty="0" smtClean="0"/>
              <a:t>, up from 60% in 1994.</a:t>
            </a:r>
          </a:p>
          <a:p>
            <a:pPr eaLnBrk="1" hangingPunct="1">
              <a:buFontTx/>
              <a:buBlip>
                <a:blip r:embed="rId2"/>
              </a:buBlip>
            </a:pPr>
            <a:r>
              <a:rPr lang="en-US" dirty="0" smtClean="0"/>
              <a:t>Seatbelt use is significantly higher in states that require their use.</a:t>
            </a:r>
          </a:p>
          <a:p>
            <a:pPr eaLnBrk="1" hangingPunct="1">
              <a:buFontTx/>
              <a:buBlip>
                <a:blip r:embed="rId2"/>
              </a:buBlip>
            </a:pPr>
            <a:r>
              <a:rPr lang="en-US" dirty="0" smtClean="0"/>
              <a:t>It is important to understand that vehicle </a:t>
            </a:r>
            <a:r>
              <a:rPr lang="en-US" b="1" dirty="0" smtClean="0"/>
              <a:t>airbags are only useful</a:t>
            </a:r>
            <a:r>
              <a:rPr lang="en-US" dirty="0" smtClean="0"/>
              <a:t> (and not very useful at that) when used </a:t>
            </a:r>
            <a:r>
              <a:rPr lang="en-US" b="1" dirty="0" smtClean="0"/>
              <a:t>in conjunction with a seatbelt.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2819">
                                            <p:txEl>
                                              <p:pRg st="1" end="1"/>
                                            </p:txEl>
                                          </p:spTgt>
                                        </p:tgtEl>
                                        <p:attrNameLst>
                                          <p:attrName>style.visibility</p:attrName>
                                        </p:attrNameLst>
                                      </p:cBhvr>
                                      <p:to>
                                        <p:strVal val="visible"/>
                                      </p:to>
                                    </p:set>
                                    <p:anim calcmode="lin" valueType="num">
                                      <p:cBhvr additive="base">
                                        <p:cTn id="13"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2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2819">
                                            <p:txEl>
                                              <p:pRg st="2" end="2"/>
                                            </p:txEl>
                                          </p:spTgt>
                                        </p:tgtEl>
                                        <p:attrNameLst>
                                          <p:attrName>style.visibility</p:attrName>
                                        </p:attrNameLst>
                                      </p:cBhvr>
                                      <p:to>
                                        <p:strVal val="visible"/>
                                      </p:to>
                                    </p:set>
                                    <p:anim calcmode="lin" valueType="num">
                                      <p:cBhvr additive="base">
                                        <p:cTn id="19" dur="5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2819">
                                            <p:txEl>
                                              <p:pRg st="3" end="3"/>
                                            </p:txEl>
                                          </p:spTgt>
                                        </p:tgtEl>
                                        <p:attrNameLst>
                                          <p:attrName>style.visibility</p:attrName>
                                        </p:attrNameLst>
                                      </p:cBhvr>
                                      <p:to>
                                        <p:strVal val="visible"/>
                                      </p:to>
                                    </p:set>
                                    <p:anim calcmode="lin" valueType="num">
                                      <p:cBhvr additive="base">
                                        <p:cTn id="25" dur="500" fill="hold"/>
                                        <p:tgtEl>
                                          <p:spTgt spid="162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28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9B34520-4665-41B7-9596-256006C37B77}" type="slidenum">
              <a:rPr lang="en-US"/>
              <a:pPr>
                <a:defRPr/>
              </a:pPr>
              <a:t>118</a:t>
            </a:fld>
            <a:endParaRPr lang="en-US" dirty="0"/>
          </a:p>
        </p:txBody>
      </p:sp>
      <p:sp>
        <p:nvSpPr>
          <p:cNvPr id="11059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Seat Belts</a:t>
            </a:r>
          </a:p>
        </p:txBody>
      </p:sp>
      <p:sp>
        <p:nvSpPr>
          <p:cNvPr id="160771"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Blip>
                <a:blip r:embed="rId2"/>
              </a:buBlip>
            </a:pPr>
            <a:r>
              <a:rPr lang="en-US" sz="2400" b="1" dirty="0" smtClean="0"/>
              <a:t>It’s clear a seatbelt, properly worn, will protect you in a crash; so why do people grumble about them and not wear them?</a:t>
            </a:r>
          </a:p>
          <a:p>
            <a:pPr eaLnBrk="1" hangingPunct="1">
              <a:lnSpc>
                <a:spcPct val="90000"/>
              </a:lnSpc>
              <a:buFontTx/>
              <a:buBlip>
                <a:blip r:embed="rId2"/>
              </a:buBlip>
            </a:pPr>
            <a:r>
              <a:rPr lang="en-US" sz="2400" b="1" dirty="0" smtClean="0"/>
              <a:t>Many people think they are restrictive and uncomfortable.</a:t>
            </a:r>
            <a:endParaRPr lang="en-US" sz="2000" b="1" dirty="0" smtClean="0"/>
          </a:p>
          <a:p>
            <a:pPr eaLnBrk="1" hangingPunct="1">
              <a:lnSpc>
                <a:spcPct val="90000"/>
              </a:lnSpc>
              <a:buFontTx/>
              <a:buBlip>
                <a:blip r:embed="rId2"/>
              </a:buBlip>
            </a:pPr>
            <a:r>
              <a:rPr lang="en-US" sz="2400" b="1" dirty="0" smtClean="0"/>
              <a:t>That’s the whole idea – restrict you so that you don’t get your head bashed in!!</a:t>
            </a:r>
          </a:p>
          <a:p>
            <a:pPr eaLnBrk="1" hangingPunct="1">
              <a:lnSpc>
                <a:spcPct val="90000"/>
              </a:lnSpc>
              <a:buFontTx/>
              <a:buBlip>
                <a:blip r:embed="rId2"/>
              </a:buBlip>
            </a:pPr>
            <a:r>
              <a:rPr lang="en-US" sz="2400" b="1" dirty="0" smtClean="0"/>
              <a:t>When you put on your seatbelt take the time to properly adjust it.</a:t>
            </a:r>
          </a:p>
          <a:p>
            <a:pPr lvl="1" eaLnBrk="1" hangingPunct="1">
              <a:lnSpc>
                <a:spcPct val="90000"/>
              </a:lnSpc>
              <a:buFontTx/>
              <a:buBlip>
                <a:blip r:embed="rId2"/>
              </a:buBlip>
            </a:pPr>
            <a:r>
              <a:rPr lang="en-US" sz="2000" b="1" dirty="0" smtClean="0"/>
              <a:t>There is no reason for it to be uncomfortable or restrictive if you move correctly.</a:t>
            </a:r>
          </a:p>
          <a:p>
            <a:pPr lvl="1" eaLnBrk="1" hangingPunct="1">
              <a:lnSpc>
                <a:spcPct val="90000"/>
              </a:lnSpc>
              <a:buFontTx/>
              <a:buBlip>
                <a:blip r:embed="rId2"/>
              </a:buBlip>
            </a:pPr>
            <a:r>
              <a:rPr lang="en-US" sz="2000" b="1" dirty="0" smtClean="0"/>
              <a:t>Do all of your arranging of “stuff” before you start moving, and then</a:t>
            </a:r>
            <a:r>
              <a:rPr lang="en-US" sz="2000" dirty="0" smtClean="0"/>
              <a:t> </a:t>
            </a:r>
            <a:r>
              <a:rPr lang="en-US" sz="2000" b="1" dirty="0" smtClean="0"/>
              <a:t>belt-up</a:t>
            </a:r>
            <a:r>
              <a:rPr lang="en-US" sz="2000" dirty="0" smtClean="0"/>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 calcmode="lin" valueType="num">
                                      <p:cBhvr additive="base">
                                        <p:cTn id="7" dur="500" fill="hold"/>
                                        <p:tgtEl>
                                          <p:spTgt spid="160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0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0771">
                                            <p:txEl>
                                              <p:pRg st="1" end="1"/>
                                            </p:txEl>
                                          </p:spTgt>
                                        </p:tgtEl>
                                        <p:attrNameLst>
                                          <p:attrName>style.visibility</p:attrName>
                                        </p:attrNameLst>
                                      </p:cBhvr>
                                      <p:to>
                                        <p:strVal val="visible"/>
                                      </p:to>
                                    </p:set>
                                    <p:anim calcmode="lin" valueType="num">
                                      <p:cBhvr additive="base">
                                        <p:cTn id="13" dur="500" fill="hold"/>
                                        <p:tgtEl>
                                          <p:spTgt spid="160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0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0771">
                                            <p:txEl>
                                              <p:pRg st="2" end="2"/>
                                            </p:txEl>
                                          </p:spTgt>
                                        </p:tgtEl>
                                        <p:attrNameLst>
                                          <p:attrName>style.visibility</p:attrName>
                                        </p:attrNameLst>
                                      </p:cBhvr>
                                      <p:to>
                                        <p:strVal val="visible"/>
                                      </p:to>
                                    </p:set>
                                    <p:anim calcmode="lin" valueType="num">
                                      <p:cBhvr additive="base">
                                        <p:cTn id="19" dur="500" fill="hold"/>
                                        <p:tgtEl>
                                          <p:spTgt spid="160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0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0771">
                                            <p:txEl>
                                              <p:pRg st="3" end="3"/>
                                            </p:txEl>
                                          </p:spTgt>
                                        </p:tgtEl>
                                        <p:attrNameLst>
                                          <p:attrName>style.visibility</p:attrName>
                                        </p:attrNameLst>
                                      </p:cBhvr>
                                      <p:to>
                                        <p:strVal val="visible"/>
                                      </p:to>
                                    </p:set>
                                    <p:anim calcmode="lin" valueType="num">
                                      <p:cBhvr additive="base">
                                        <p:cTn id="25" dur="500" fill="hold"/>
                                        <p:tgtEl>
                                          <p:spTgt spid="160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0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0771">
                                            <p:txEl>
                                              <p:pRg st="4" end="4"/>
                                            </p:txEl>
                                          </p:spTgt>
                                        </p:tgtEl>
                                        <p:attrNameLst>
                                          <p:attrName>style.visibility</p:attrName>
                                        </p:attrNameLst>
                                      </p:cBhvr>
                                      <p:to>
                                        <p:strVal val="visible"/>
                                      </p:to>
                                    </p:set>
                                    <p:anim calcmode="lin" valueType="num">
                                      <p:cBhvr additive="base">
                                        <p:cTn id="31" dur="500" fill="hold"/>
                                        <p:tgtEl>
                                          <p:spTgt spid="1607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0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0771">
                                            <p:txEl>
                                              <p:pRg st="5" end="5"/>
                                            </p:txEl>
                                          </p:spTgt>
                                        </p:tgtEl>
                                        <p:attrNameLst>
                                          <p:attrName>style.visibility</p:attrName>
                                        </p:attrNameLst>
                                      </p:cBhvr>
                                      <p:to>
                                        <p:strVal val="visible"/>
                                      </p:to>
                                    </p:set>
                                    <p:anim calcmode="lin" valueType="num">
                                      <p:cBhvr additive="base">
                                        <p:cTn id="37" dur="500" fill="hold"/>
                                        <p:tgtEl>
                                          <p:spTgt spid="1607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07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E58F589-62A8-4B9E-8D42-234A09CB6F8A}" type="slidenum">
              <a:rPr lang="en-US"/>
              <a:pPr>
                <a:defRPr/>
              </a:pPr>
              <a:t>119</a:t>
            </a:fld>
            <a:endParaRPr lang="en-US" dirty="0"/>
          </a:p>
        </p:txBody>
      </p:sp>
      <p:sp>
        <p:nvSpPr>
          <p:cNvPr id="11161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Seat Belts</a:t>
            </a:r>
          </a:p>
        </p:txBody>
      </p:sp>
      <p:sp>
        <p:nvSpPr>
          <p:cNvPr id="159747" name="Rectangle 3"/>
          <p:cNvSpPr>
            <a:spLocks noGrp="1" noChangeArrowheads="1"/>
          </p:cNvSpPr>
          <p:nvPr>
            <p:ph type="body" idx="1"/>
          </p:nvPr>
        </p:nvSpPr>
        <p:spPr>
          <a:xfrm>
            <a:off x="381000" y="1066800"/>
            <a:ext cx="8458200" cy="5059363"/>
          </a:xfrm>
        </p:spPr>
        <p:txBody>
          <a:bodyPr/>
          <a:lstStyle/>
          <a:p>
            <a:pPr eaLnBrk="1" hangingPunct="1">
              <a:lnSpc>
                <a:spcPct val="80000"/>
              </a:lnSpc>
              <a:buFontTx/>
              <a:buNone/>
            </a:pPr>
            <a:r>
              <a:rPr lang="en-US" sz="2800" dirty="0" smtClean="0"/>
              <a:t>	</a:t>
            </a:r>
            <a:r>
              <a:rPr lang="en-US" sz="2800" u="sng" dirty="0" smtClean="0"/>
              <a:t>Seat belt laws</a:t>
            </a:r>
            <a:r>
              <a:rPr lang="en-US" sz="2800" dirty="0" smtClean="0"/>
              <a:t> vary state to state; here are Pennsylvania’s:</a:t>
            </a:r>
          </a:p>
          <a:p>
            <a:pPr eaLnBrk="1" hangingPunct="1">
              <a:lnSpc>
                <a:spcPct val="80000"/>
              </a:lnSpc>
            </a:pPr>
            <a:r>
              <a:rPr lang="en-US" sz="2800" dirty="0" smtClean="0"/>
              <a:t>Anyone in </a:t>
            </a:r>
            <a:r>
              <a:rPr lang="en-US" sz="2800" b="1" dirty="0" smtClean="0"/>
              <a:t>front seat</a:t>
            </a:r>
            <a:r>
              <a:rPr lang="en-US" sz="2800" dirty="0" smtClean="0"/>
              <a:t> must be belted.</a:t>
            </a:r>
          </a:p>
          <a:p>
            <a:pPr eaLnBrk="1" hangingPunct="1">
              <a:lnSpc>
                <a:spcPct val="80000"/>
              </a:lnSpc>
            </a:pPr>
            <a:r>
              <a:rPr lang="en-US" sz="2800" dirty="0" smtClean="0"/>
              <a:t>Ages </a:t>
            </a:r>
            <a:r>
              <a:rPr lang="en-US" sz="2800" b="1" dirty="0" smtClean="0"/>
              <a:t>8 to 18</a:t>
            </a:r>
            <a:r>
              <a:rPr lang="en-US" sz="2800" dirty="0" smtClean="0"/>
              <a:t> must be belted.</a:t>
            </a:r>
          </a:p>
          <a:p>
            <a:pPr eaLnBrk="1" hangingPunct="1">
              <a:lnSpc>
                <a:spcPct val="80000"/>
              </a:lnSpc>
            </a:pPr>
            <a:r>
              <a:rPr lang="en-US" sz="2800" dirty="0" smtClean="0"/>
              <a:t>Ages </a:t>
            </a:r>
            <a:r>
              <a:rPr lang="en-US" sz="2800" b="1" dirty="0" smtClean="0"/>
              <a:t>4 to 8</a:t>
            </a:r>
            <a:r>
              <a:rPr lang="en-US" sz="2800" dirty="0" smtClean="0"/>
              <a:t> must be buckled into approved </a:t>
            </a:r>
            <a:r>
              <a:rPr lang="en-US" sz="2800" b="1" dirty="0" smtClean="0"/>
              <a:t>child booster seat</a:t>
            </a:r>
            <a:r>
              <a:rPr lang="en-US" sz="2800" dirty="0" smtClean="0"/>
              <a:t>, secured by seat belt.</a:t>
            </a:r>
          </a:p>
          <a:p>
            <a:pPr eaLnBrk="1" hangingPunct="1">
              <a:lnSpc>
                <a:spcPct val="80000"/>
              </a:lnSpc>
            </a:pPr>
            <a:r>
              <a:rPr lang="en-US" sz="2800" dirty="0" smtClean="0"/>
              <a:t>Ages </a:t>
            </a:r>
            <a:r>
              <a:rPr lang="en-US" sz="2800" b="1" dirty="0" smtClean="0"/>
              <a:t>4 and younger</a:t>
            </a:r>
            <a:r>
              <a:rPr lang="en-US" sz="2800" dirty="0" smtClean="0"/>
              <a:t> must use </a:t>
            </a:r>
            <a:r>
              <a:rPr lang="en-US" sz="2800" b="1" dirty="0" smtClean="0"/>
              <a:t>child restraint seat</a:t>
            </a:r>
            <a:r>
              <a:rPr lang="en-US" sz="2800" dirty="0" smtClean="0"/>
              <a:t> secured by seat belt or LATCH system (new vehicles).</a:t>
            </a:r>
          </a:p>
          <a:p>
            <a:pPr eaLnBrk="1" hangingPunct="1">
              <a:lnSpc>
                <a:spcPct val="80000"/>
              </a:lnSpc>
            </a:pPr>
            <a:r>
              <a:rPr lang="en-US" sz="2800" b="1" dirty="0" smtClean="0"/>
              <a:t>Infants</a:t>
            </a:r>
            <a:r>
              <a:rPr lang="en-US" sz="2800" dirty="0" smtClean="0"/>
              <a:t> less than 20 lbs or under one year of age must be placed in a </a:t>
            </a:r>
            <a:r>
              <a:rPr lang="en-US" sz="2800" b="1" dirty="0" smtClean="0"/>
              <a:t>rear facing child safety seat</a:t>
            </a:r>
            <a:r>
              <a:rPr lang="en-US" sz="2800" dirty="0" smtClean="0"/>
              <a:t>, in backseat of vehicle </a:t>
            </a:r>
            <a:r>
              <a:rPr lang="en-US" sz="2800" b="1" dirty="0" smtClean="0"/>
              <a:t>(never</a:t>
            </a:r>
            <a:r>
              <a:rPr lang="en-US" sz="2800" dirty="0" smtClean="0"/>
              <a:t> in the front seat). </a:t>
            </a:r>
          </a:p>
          <a:p>
            <a:pPr eaLnBrk="1" hangingPunct="1">
              <a:lnSpc>
                <a:spcPct val="80000"/>
              </a:lnSpc>
              <a:buFont typeface="Symbol" pitchFamily="18" charset="2"/>
              <a:buChar char=""/>
            </a:pP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additive="base">
                                        <p:cTn id="7" dur="500" fill="hold"/>
                                        <p:tgtEl>
                                          <p:spTgt spid="159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9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9747">
                                            <p:txEl>
                                              <p:pRg st="1" end="1"/>
                                            </p:txEl>
                                          </p:spTgt>
                                        </p:tgtEl>
                                        <p:attrNameLst>
                                          <p:attrName>style.visibility</p:attrName>
                                        </p:attrNameLst>
                                      </p:cBhvr>
                                      <p:to>
                                        <p:strVal val="visible"/>
                                      </p:to>
                                    </p:set>
                                    <p:anim calcmode="lin" valueType="num">
                                      <p:cBhvr additive="base">
                                        <p:cTn id="13" dur="500" fill="hold"/>
                                        <p:tgtEl>
                                          <p:spTgt spid="159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9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9747">
                                            <p:txEl>
                                              <p:pRg st="2" end="2"/>
                                            </p:txEl>
                                          </p:spTgt>
                                        </p:tgtEl>
                                        <p:attrNameLst>
                                          <p:attrName>style.visibility</p:attrName>
                                        </p:attrNameLst>
                                      </p:cBhvr>
                                      <p:to>
                                        <p:strVal val="visible"/>
                                      </p:to>
                                    </p:set>
                                    <p:anim calcmode="lin" valueType="num">
                                      <p:cBhvr additive="base">
                                        <p:cTn id="19" dur="500" fill="hold"/>
                                        <p:tgtEl>
                                          <p:spTgt spid="159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9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9747">
                                            <p:txEl>
                                              <p:pRg st="3" end="3"/>
                                            </p:txEl>
                                          </p:spTgt>
                                        </p:tgtEl>
                                        <p:attrNameLst>
                                          <p:attrName>style.visibility</p:attrName>
                                        </p:attrNameLst>
                                      </p:cBhvr>
                                      <p:to>
                                        <p:strVal val="visible"/>
                                      </p:to>
                                    </p:set>
                                    <p:anim calcmode="lin" valueType="num">
                                      <p:cBhvr additive="base">
                                        <p:cTn id="25" dur="500" fill="hold"/>
                                        <p:tgtEl>
                                          <p:spTgt spid="159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9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9747">
                                            <p:txEl>
                                              <p:pRg st="4" end="4"/>
                                            </p:txEl>
                                          </p:spTgt>
                                        </p:tgtEl>
                                        <p:attrNameLst>
                                          <p:attrName>style.visibility</p:attrName>
                                        </p:attrNameLst>
                                      </p:cBhvr>
                                      <p:to>
                                        <p:strVal val="visible"/>
                                      </p:to>
                                    </p:set>
                                    <p:anim calcmode="lin" valueType="num">
                                      <p:cBhvr additive="base">
                                        <p:cTn id="31" dur="500" fill="hold"/>
                                        <p:tgtEl>
                                          <p:spTgt spid="159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9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9747">
                                            <p:txEl>
                                              <p:pRg st="5" end="5"/>
                                            </p:txEl>
                                          </p:spTgt>
                                        </p:tgtEl>
                                        <p:attrNameLst>
                                          <p:attrName>style.visibility</p:attrName>
                                        </p:attrNameLst>
                                      </p:cBhvr>
                                      <p:to>
                                        <p:strVal val="visible"/>
                                      </p:to>
                                    </p:set>
                                    <p:anim calcmode="lin" valueType="num">
                                      <p:cBhvr additive="base">
                                        <p:cTn id="37" dur="500" fill="hold"/>
                                        <p:tgtEl>
                                          <p:spTgt spid="1597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97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6A3A025-C4B8-476F-93EF-0AB197A5EC03}" type="slidenum">
              <a:rPr lang="en-US"/>
              <a:pPr>
                <a:defRPr/>
              </a:pPr>
              <a:t>12</a:t>
            </a:fld>
            <a:endParaRPr lang="en-US" dirty="0"/>
          </a:p>
        </p:txBody>
      </p:sp>
      <p:sp>
        <p:nvSpPr>
          <p:cNvPr id="19459" name="Rectangle 2"/>
          <p:cNvSpPr>
            <a:spLocks noGrp="1" noChangeArrowheads="1"/>
          </p:cNvSpPr>
          <p:nvPr>
            <p:ph type="title"/>
          </p:nvPr>
        </p:nvSpPr>
        <p:spPr>
          <a:xfrm>
            <a:off x="457200" y="0"/>
            <a:ext cx="8229600" cy="1066800"/>
          </a:xfrm>
        </p:spPr>
        <p:txBody>
          <a:bodyPr/>
          <a:lstStyle/>
          <a:p>
            <a:pPr algn="l" eaLnBrk="1" hangingPunct="1"/>
            <a:r>
              <a:rPr lang="en-US" sz="3600" b="1" dirty="0" smtClean="0">
                <a:solidFill>
                  <a:srgbClr val="A50021"/>
                </a:solidFill>
                <a:latin typeface="Times New Roman" pitchFamily="18" charset="0"/>
              </a:rPr>
              <a:t>Driver Safety – the “Numbers”</a:t>
            </a:r>
          </a:p>
        </p:txBody>
      </p:sp>
      <p:sp>
        <p:nvSpPr>
          <p:cNvPr id="12291" name="Rectangle 3"/>
          <p:cNvSpPr>
            <a:spLocks noGrp="1" noChangeArrowheads="1"/>
          </p:cNvSpPr>
          <p:nvPr>
            <p:ph type="body" idx="1"/>
          </p:nvPr>
        </p:nvSpPr>
        <p:spPr>
          <a:xfrm>
            <a:off x="228600" y="1066800"/>
            <a:ext cx="8458200" cy="5059363"/>
          </a:xfrm>
        </p:spPr>
        <p:txBody>
          <a:bodyPr/>
          <a:lstStyle/>
          <a:p>
            <a:pPr eaLnBrk="1" hangingPunct="1">
              <a:buFontTx/>
              <a:buBlip>
                <a:blip r:embed="rId2"/>
              </a:buBlip>
            </a:pPr>
            <a:r>
              <a:rPr lang="en-US" dirty="0" smtClean="0"/>
              <a:t>Realize this topic is not about “other” people; it’s about you and </a:t>
            </a:r>
            <a:r>
              <a:rPr lang="en-US" b="1" dirty="0" smtClean="0"/>
              <a:t>your risk</a:t>
            </a:r>
            <a:r>
              <a:rPr lang="en-US" dirty="0" smtClean="0"/>
              <a:t>.</a:t>
            </a:r>
          </a:p>
          <a:p>
            <a:pPr eaLnBrk="1" hangingPunct="1">
              <a:buFontTx/>
              <a:buBlip>
                <a:blip r:embed="rId2"/>
              </a:buBlip>
            </a:pPr>
            <a:r>
              <a:rPr lang="en-US" dirty="0" smtClean="0"/>
              <a:t>In 1960 we ranked </a:t>
            </a:r>
            <a:r>
              <a:rPr lang="en-US" b="1" dirty="0" smtClean="0"/>
              <a:t>first</a:t>
            </a:r>
            <a:r>
              <a:rPr lang="en-US" dirty="0" smtClean="0"/>
              <a:t> in </a:t>
            </a:r>
            <a:r>
              <a:rPr lang="en-US" i="1" u="sng" dirty="0" smtClean="0"/>
              <a:t>fewest</a:t>
            </a:r>
            <a:r>
              <a:rPr lang="en-US" i="1" dirty="0" smtClean="0"/>
              <a:t> deaths</a:t>
            </a:r>
            <a:r>
              <a:rPr lang="en-US" dirty="0" smtClean="0"/>
              <a:t> per registered vehicle worldwide.</a:t>
            </a:r>
          </a:p>
          <a:p>
            <a:pPr eaLnBrk="1" hangingPunct="1">
              <a:buFontTx/>
              <a:buBlip>
                <a:blip r:embed="rId2"/>
              </a:buBlip>
            </a:pPr>
            <a:r>
              <a:rPr lang="en-US" dirty="0" smtClean="0"/>
              <a:t>In 2002 U. S. ranked 16th in the world - fewest deaths per registered vehicle.</a:t>
            </a:r>
          </a:p>
          <a:p>
            <a:pPr eaLnBrk="1" hangingPunct="1">
              <a:buFontTx/>
              <a:buBlip>
                <a:blip r:embed="rId2"/>
              </a:buBlip>
            </a:pPr>
            <a:r>
              <a:rPr lang="en-US" dirty="0" smtClean="0"/>
              <a:t>We are going in the wrong direction.</a:t>
            </a:r>
            <a:endParaRPr lang="en-US" sz="2800" dirty="0" smtClean="0"/>
          </a:p>
          <a:p>
            <a:pPr lvl="1" eaLnBrk="1" hangingPunct="1">
              <a:buFontTx/>
              <a:buNone/>
            </a:pPr>
            <a:endParaRPr lang="en-US"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50021"/>
                </a:solidFill>
                <a:latin typeface="Times New Roman" pitchFamily="18" charset="0"/>
              </a:rPr>
              <a:t>Miscellaneous Issues – Seat Belts</a:t>
            </a:r>
            <a:endParaRPr lang="en-US" dirty="0"/>
          </a:p>
        </p:txBody>
      </p:sp>
      <p:pic>
        <p:nvPicPr>
          <p:cNvPr id="5" name="Content Placeholder 4" descr="belt_bad.jpg"/>
          <p:cNvPicPr>
            <a:picLocks noGrp="1" noChangeAspect="1"/>
          </p:cNvPicPr>
          <p:nvPr>
            <p:ph idx="1"/>
          </p:nvPr>
        </p:nvPicPr>
        <p:blipFill>
          <a:blip r:embed="rId2"/>
          <a:stretch>
            <a:fillRect/>
          </a:stretch>
        </p:blipFill>
        <p:spPr>
          <a:xfrm>
            <a:off x="2678291" y="1969473"/>
            <a:ext cx="3787417" cy="3787417"/>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120</a:t>
            </a:fld>
            <a:endParaRPr lang="en-US" dirty="0"/>
          </a:p>
        </p:txBody>
      </p:sp>
    </p:spTree>
  </p:cSld>
  <p:clrMapOvr>
    <a:masterClrMapping/>
  </p:clrMapOvr>
  <p:transition>
    <p:wipe dir="d"/>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AE32958-F801-4437-9EA4-BBFACE6AEC7C}" type="slidenum">
              <a:rPr lang="en-US"/>
              <a:pPr>
                <a:defRPr/>
              </a:pPr>
              <a:t>121</a:t>
            </a:fld>
            <a:endParaRPr lang="en-US" dirty="0"/>
          </a:p>
        </p:txBody>
      </p:sp>
      <p:sp>
        <p:nvSpPr>
          <p:cNvPr id="11264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Airbags</a:t>
            </a:r>
          </a:p>
        </p:txBody>
      </p:sp>
      <p:sp>
        <p:nvSpPr>
          <p:cNvPr id="158723"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None/>
            </a:pPr>
            <a:r>
              <a:rPr lang="en-US" b="1" dirty="0" smtClean="0"/>
              <a:t>   </a:t>
            </a:r>
            <a:r>
              <a:rPr lang="en-US" b="1" i="1" u="sng" dirty="0" smtClean="0"/>
              <a:t>Without a seatbelt airbags do more harm than good</a:t>
            </a:r>
            <a:r>
              <a:rPr lang="en-US" dirty="0" smtClean="0"/>
              <a:t>.</a:t>
            </a:r>
          </a:p>
          <a:p>
            <a:pPr eaLnBrk="1" hangingPunct="1">
              <a:lnSpc>
                <a:spcPct val="90000"/>
              </a:lnSpc>
              <a:buFontTx/>
              <a:buBlip>
                <a:blip r:embed="rId2"/>
              </a:buBlip>
            </a:pPr>
            <a:r>
              <a:rPr lang="en-US" dirty="0" smtClean="0"/>
              <a:t>Thus, if airbags are installed in your vehicle, you had better fasten your seatbelt.</a:t>
            </a:r>
          </a:p>
          <a:p>
            <a:pPr eaLnBrk="1" hangingPunct="1">
              <a:lnSpc>
                <a:spcPct val="90000"/>
              </a:lnSpc>
              <a:buFontTx/>
              <a:buBlip>
                <a:blip r:embed="rId2"/>
              </a:buBlip>
            </a:pPr>
            <a:r>
              <a:rPr lang="en-US" dirty="0" smtClean="0"/>
              <a:t>Unless you want even a low speed crash (12 mph) to possibly snap your spine at the neck and leave you a quadriplegic.</a:t>
            </a:r>
          </a:p>
          <a:p>
            <a:pPr eaLnBrk="1" hangingPunct="1">
              <a:lnSpc>
                <a:spcPct val="90000"/>
              </a:lnSpc>
              <a:buFontTx/>
              <a:buBlip>
                <a:blip r:embed="rId2"/>
              </a:buBlip>
            </a:pPr>
            <a:r>
              <a:rPr lang="en-US" dirty="0" smtClean="0"/>
              <a:t>Some people think (or like to think) airbags are a substitute for a seat belt.</a:t>
            </a:r>
          </a:p>
          <a:p>
            <a:pPr eaLnBrk="1" hangingPunct="1">
              <a:lnSpc>
                <a:spcPct val="90000"/>
              </a:lnSpc>
            </a:pPr>
            <a:r>
              <a:rPr lang="en-US" b="1" dirty="0" smtClean="0"/>
              <a:t>They’re NOT</a:t>
            </a:r>
            <a:r>
              <a:rPr lang="en-US" dirty="0" smtClean="0"/>
              <a:t>!</a:t>
            </a:r>
          </a:p>
        </p:txBody>
      </p:sp>
      <p:pic>
        <p:nvPicPr>
          <p:cNvPr id="145409" name="Picture 1" descr="C:\Documents and Settings\Tom\My Documents\Business\Driver Safety\misc. driver course\quad2.bmp"/>
          <p:cNvPicPr>
            <a:picLocks noChangeAspect="1" noChangeArrowheads="1"/>
          </p:cNvPicPr>
          <p:nvPr/>
        </p:nvPicPr>
        <p:blipFill>
          <a:blip r:embed="rId3"/>
          <a:srcRect/>
          <a:stretch>
            <a:fillRect/>
          </a:stretch>
        </p:blipFill>
        <p:spPr bwMode="auto">
          <a:xfrm>
            <a:off x="6324600" y="5029200"/>
            <a:ext cx="1447800" cy="1828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 calcmode="lin" valueType="num">
                                      <p:cBhvr additive="base">
                                        <p:cTn id="7" dur="500" fill="hold"/>
                                        <p:tgtEl>
                                          <p:spTgt spid="158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8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8723">
                                            <p:txEl>
                                              <p:pRg st="1" end="1"/>
                                            </p:txEl>
                                          </p:spTgt>
                                        </p:tgtEl>
                                        <p:attrNameLst>
                                          <p:attrName>style.visibility</p:attrName>
                                        </p:attrNameLst>
                                      </p:cBhvr>
                                      <p:to>
                                        <p:strVal val="visible"/>
                                      </p:to>
                                    </p:set>
                                    <p:anim calcmode="lin" valueType="num">
                                      <p:cBhvr additive="base">
                                        <p:cTn id="13" dur="500" fill="hold"/>
                                        <p:tgtEl>
                                          <p:spTgt spid="158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8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8723">
                                            <p:txEl>
                                              <p:pRg st="2" end="2"/>
                                            </p:txEl>
                                          </p:spTgt>
                                        </p:tgtEl>
                                        <p:attrNameLst>
                                          <p:attrName>style.visibility</p:attrName>
                                        </p:attrNameLst>
                                      </p:cBhvr>
                                      <p:to>
                                        <p:strVal val="visible"/>
                                      </p:to>
                                    </p:set>
                                    <p:anim calcmode="lin" valueType="num">
                                      <p:cBhvr additive="base">
                                        <p:cTn id="19" dur="500" fill="hold"/>
                                        <p:tgtEl>
                                          <p:spTgt spid="158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8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8723">
                                            <p:txEl>
                                              <p:pRg st="3" end="3"/>
                                            </p:txEl>
                                          </p:spTgt>
                                        </p:tgtEl>
                                        <p:attrNameLst>
                                          <p:attrName>style.visibility</p:attrName>
                                        </p:attrNameLst>
                                      </p:cBhvr>
                                      <p:to>
                                        <p:strVal val="visible"/>
                                      </p:to>
                                    </p:set>
                                    <p:anim calcmode="lin" valueType="num">
                                      <p:cBhvr additive="base">
                                        <p:cTn id="25" dur="500" fill="hold"/>
                                        <p:tgtEl>
                                          <p:spTgt spid="158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8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8723">
                                            <p:txEl>
                                              <p:pRg st="4" end="4"/>
                                            </p:txEl>
                                          </p:spTgt>
                                        </p:tgtEl>
                                        <p:attrNameLst>
                                          <p:attrName>style.visibility</p:attrName>
                                        </p:attrNameLst>
                                      </p:cBhvr>
                                      <p:to>
                                        <p:strVal val="visible"/>
                                      </p:to>
                                    </p:set>
                                    <p:anim calcmode="lin" valueType="num">
                                      <p:cBhvr additive="base">
                                        <p:cTn id="31" dur="500" fill="hold"/>
                                        <p:tgtEl>
                                          <p:spTgt spid="158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8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339D232-0B41-4BAE-A859-1A125F43D5EE}" type="slidenum">
              <a:rPr lang="en-US"/>
              <a:pPr>
                <a:defRPr/>
              </a:pPr>
              <a:t>122</a:t>
            </a:fld>
            <a:endParaRPr lang="en-US" dirty="0"/>
          </a:p>
        </p:txBody>
      </p:sp>
      <p:sp>
        <p:nvSpPr>
          <p:cNvPr id="11366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Airbags</a:t>
            </a:r>
          </a:p>
        </p:txBody>
      </p:sp>
      <p:sp>
        <p:nvSpPr>
          <p:cNvPr id="157699"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Blip>
                <a:blip r:embed="rId2"/>
              </a:buBlip>
            </a:pPr>
            <a:r>
              <a:rPr lang="en-US" sz="2800" dirty="0" smtClean="0"/>
              <a:t>Airbags increase </a:t>
            </a:r>
            <a:r>
              <a:rPr lang="en-US" sz="2800" b="1" dirty="0" smtClean="0"/>
              <a:t>seatbelt effectiveness</a:t>
            </a:r>
            <a:r>
              <a:rPr lang="en-US" sz="2800" dirty="0" smtClean="0"/>
              <a:t> </a:t>
            </a:r>
            <a:r>
              <a:rPr lang="en-US" sz="2800" b="1" dirty="0" smtClean="0"/>
              <a:t>slightly</a:t>
            </a:r>
            <a:r>
              <a:rPr lang="en-US" sz="2800" dirty="0" smtClean="0"/>
              <a:t>, approximately 5%.</a:t>
            </a:r>
          </a:p>
          <a:p>
            <a:pPr eaLnBrk="1" hangingPunct="1">
              <a:lnSpc>
                <a:spcPct val="90000"/>
              </a:lnSpc>
              <a:buFontTx/>
              <a:buBlip>
                <a:blip r:embed="rId2"/>
              </a:buBlip>
            </a:pPr>
            <a:r>
              <a:rPr lang="en-US" sz="2800" dirty="0" smtClean="0"/>
              <a:t>However, airbags are only protective for men (11.6% decrease in net harm).</a:t>
            </a:r>
          </a:p>
          <a:p>
            <a:pPr eaLnBrk="1" hangingPunct="1">
              <a:lnSpc>
                <a:spcPct val="90000"/>
              </a:lnSpc>
              <a:buFontTx/>
              <a:buBlip>
                <a:blip r:embed="rId2"/>
              </a:buBlip>
            </a:pPr>
            <a:r>
              <a:rPr lang="en-US" sz="2800" dirty="0" smtClean="0"/>
              <a:t>Airbags injure and kill more women (9.2% </a:t>
            </a:r>
            <a:r>
              <a:rPr lang="en-US" sz="2800" b="1" dirty="0" smtClean="0"/>
              <a:t>increase</a:t>
            </a:r>
            <a:r>
              <a:rPr lang="en-US" sz="2800" dirty="0" smtClean="0"/>
              <a:t> in net harm) then they save!</a:t>
            </a:r>
          </a:p>
          <a:p>
            <a:pPr eaLnBrk="1" hangingPunct="1">
              <a:lnSpc>
                <a:spcPct val="90000"/>
              </a:lnSpc>
              <a:buFontTx/>
              <a:buBlip>
                <a:blip r:embed="rId2"/>
              </a:buBlip>
            </a:pPr>
            <a:r>
              <a:rPr lang="en-US" sz="2800" dirty="0" smtClean="0"/>
              <a:t>Short women are 15 times more likely to be killed by an airbag than the average size person.</a:t>
            </a:r>
          </a:p>
          <a:p>
            <a:pPr eaLnBrk="1" hangingPunct="1">
              <a:lnSpc>
                <a:spcPct val="90000"/>
              </a:lnSpc>
              <a:buFontTx/>
              <a:buBlip>
                <a:blip r:embed="rId2"/>
              </a:buBlip>
            </a:pPr>
            <a:r>
              <a:rPr lang="en-US" sz="2800" dirty="0" smtClean="0"/>
              <a:t>Airbags have a record of killing vehicle occupants in low severity crashes (primarily women and children).</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anim calcmode="lin" valueType="num">
                                      <p:cBhvr additive="base">
                                        <p:cTn id="7" dur="500" fill="hold"/>
                                        <p:tgtEl>
                                          <p:spTgt spid="157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7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7699">
                                            <p:txEl>
                                              <p:pRg st="1" end="1"/>
                                            </p:txEl>
                                          </p:spTgt>
                                        </p:tgtEl>
                                        <p:attrNameLst>
                                          <p:attrName>style.visibility</p:attrName>
                                        </p:attrNameLst>
                                      </p:cBhvr>
                                      <p:to>
                                        <p:strVal val="visible"/>
                                      </p:to>
                                    </p:set>
                                    <p:anim calcmode="lin" valueType="num">
                                      <p:cBhvr additive="base">
                                        <p:cTn id="13" dur="500" fill="hold"/>
                                        <p:tgtEl>
                                          <p:spTgt spid="157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7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7699">
                                            <p:txEl>
                                              <p:pRg st="2" end="2"/>
                                            </p:txEl>
                                          </p:spTgt>
                                        </p:tgtEl>
                                        <p:attrNameLst>
                                          <p:attrName>style.visibility</p:attrName>
                                        </p:attrNameLst>
                                      </p:cBhvr>
                                      <p:to>
                                        <p:strVal val="visible"/>
                                      </p:to>
                                    </p:set>
                                    <p:anim calcmode="lin" valueType="num">
                                      <p:cBhvr additive="base">
                                        <p:cTn id="19" dur="500" fill="hold"/>
                                        <p:tgtEl>
                                          <p:spTgt spid="157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7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7699">
                                            <p:txEl>
                                              <p:pRg st="3" end="3"/>
                                            </p:txEl>
                                          </p:spTgt>
                                        </p:tgtEl>
                                        <p:attrNameLst>
                                          <p:attrName>style.visibility</p:attrName>
                                        </p:attrNameLst>
                                      </p:cBhvr>
                                      <p:to>
                                        <p:strVal val="visible"/>
                                      </p:to>
                                    </p:set>
                                    <p:anim calcmode="lin" valueType="num">
                                      <p:cBhvr additive="base">
                                        <p:cTn id="25" dur="500" fill="hold"/>
                                        <p:tgtEl>
                                          <p:spTgt spid="157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7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7699">
                                            <p:txEl>
                                              <p:pRg st="4" end="4"/>
                                            </p:txEl>
                                          </p:spTgt>
                                        </p:tgtEl>
                                        <p:attrNameLst>
                                          <p:attrName>style.visibility</p:attrName>
                                        </p:attrNameLst>
                                      </p:cBhvr>
                                      <p:to>
                                        <p:strVal val="visible"/>
                                      </p:to>
                                    </p:set>
                                    <p:anim calcmode="lin" valueType="num">
                                      <p:cBhvr additive="base">
                                        <p:cTn id="31" dur="500" fill="hold"/>
                                        <p:tgtEl>
                                          <p:spTgt spid="157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7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F9CDBAB-4712-4D53-9F0F-9F9E8EA8686A}" type="slidenum">
              <a:rPr lang="en-US"/>
              <a:pPr>
                <a:defRPr/>
              </a:pPr>
              <a:t>123</a:t>
            </a:fld>
            <a:endParaRPr lang="en-US" dirty="0"/>
          </a:p>
        </p:txBody>
      </p:sp>
      <p:sp>
        <p:nvSpPr>
          <p:cNvPr id="11469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Airbags</a:t>
            </a:r>
          </a:p>
        </p:txBody>
      </p:sp>
      <p:sp>
        <p:nvSpPr>
          <p:cNvPr id="156675" name="Rectangle 3"/>
          <p:cNvSpPr>
            <a:spLocks noGrp="1" noChangeArrowheads="1"/>
          </p:cNvSpPr>
          <p:nvPr>
            <p:ph type="body" idx="1"/>
          </p:nvPr>
        </p:nvSpPr>
        <p:spPr>
          <a:xfrm>
            <a:off x="381000" y="1066800"/>
            <a:ext cx="8458200" cy="5059363"/>
          </a:xfrm>
        </p:spPr>
        <p:txBody>
          <a:bodyPr/>
          <a:lstStyle/>
          <a:p>
            <a:pPr eaLnBrk="1" hangingPunct="1">
              <a:lnSpc>
                <a:spcPct val="80000"/>
              </a:lnSpc>
              <a:buFontTx/>
              <a:buBlip>
                <a:blip r:embed="rId2"/>
              </a:buBlip>
            </a:pPr>
            <a:r>
              <a:rPr lang="en-US" sz="2800" dirty="0" smtClean="0"/>
              <a:t>Airbags are now realized to be enough of a danger that state driver’s manuals have warnings regarding them.</a:t>
            </a:r>
          </a:p>
          <a:p>
            <a:pPr eaLnBrk="1" hangingPunct="1">
              <a:lnSpc>
                <a:spcPct val="80000"/>
              </a:lnSpc>
              <a:buFontTx/>
              <a:buBlip>
                <a:blip r:embed="rId2"/>
              </a:buBlip>
            </a:pPr>
            <a:r>
              <a:rPr lang="en-US" sz="2800" dirty="0" smtClean="0"/>
              <a:t>PA driver’s manual states, “Driver and front passenger seats should be moved back as far as practical, particularly for short people….to be safe, in case the air bag deploys, you should be at least </a:t>
            </a:r>
            <a:r>
              <a:rPr lang="en-US" sz="2800" b="1" dirty="0" smtClean="0"/>
              <a:t>10 inches away</a:t>
            </a:r>
            <a:r>
              <a:rPr lang="en-US" sz="2800" dirty="0" smtClean="0"/>
              <a:t> from the steering wheel.”</a:t>
            </a:r>
          </a:p>
          <a:p>
            <a:pPr eaLnBrk="1" hangingPunct="1">
              <a:lnSpc>
                <a:spcPct val="80000"/>
              </a:lnSpc>
              <a:buFontTx/>
              <a:buBlip>
                <a:blip r:embed="rId2"/>
              </a:buBlip>
            </a:pPr>
            <a:r>
              <a:rPr lang="en-US" sz="2800" dirty="0" smtClean="0"/>
              <a:t>AAA’s safety course states; “Sitting too close to the steering wheel increases the risk of being seriously injured in a crash </a:t>
            </a:r>
            <a:r>
              <a:rPr lang="en-US" sz="2800" b="1" dirty="0" smtClean="0"/>
              <a:t>or by the airbag</a:t>
            </a:r>
            <a:r>
              <a:rPr lang="en-US" sz="2800" dirty="0" smtClean="0"/>
              <a:t>.”</a:t>
            </a:r>
          </a:p>
          <a:p>
            <a:pPr eaLnBrk="1" hangingPunct="1">
              <a:lnSpc>
                <a:spcPct val="80000"/>
              </a:lnSpc>
              <a:buFontTx/>
              <a:buBlip>
                <a:blip r:embed="rId2"/>
              </a:buBlip>
            </a:pPr>
            <a:r>
              <a:rPr lang="en-US" sz="2800" dirty="0" smtClean="0"/>
              <a:t>Some can be turned off on passenger side, but never on driver’s side.</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 calcmode="lin" valueType="num">
                                      <p:cBhvr additive="base">
                                        <p:cTn id="7" dur="500" fill="hold"/>
                                        <p:tgtEl>
                                          <p:spTgt spid="156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6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6675">
                                            <p:txEl>
                                              <p:pRg st="1" end="1"/>
                                            </p:txEl>
                                          </p:spTgt>
                                        </p:tgtEl>
                                        <p:attrNameLst>
                                          <p:attrName>style.visibility</p:attrName>
                                        </p:attrNameLst>
                                      </p:cBhvr>
                                      <p:to>
                                        <p:strVal val="visible"/>
                                      </p:to>
                                    </p:set>
                                    <p:anim calcmode="lin" valueType="num">
                                      <p:cBhvr additive="base">
                                        <p:cTn id="13" dur="500" fill="hold"/>
                                        <p:tgtEl>
                                          <p:spTgt spid="156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6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6675">
                                            <p:txEl>
                                              <p:pRg st="2" end="2"/>
                                            </p:txEl>
                                          </p:spTgt>
                                        </p:tgtEl>
                                        <p:attrNameLst>
                                          <p:attrName>style.visibility</p:attrName>
                                        </p:attrNameLst>
                                      </p:cBhvr>
                                      <p:to>
                                        <p:strVal val="visible"/>
                                      </p:to>
                                    </p:set>
                                    <p:anim calcmode="lin" valueType="num">
                                      <p:cBhvr additive="base">
                                        <p:cTn id="19" dur="500" fill="hold"/>
                                        <p:tgtEl>
                                          <p:spTgt spid="156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6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6675">
                                            <p:txEl>
                                              <p:pRg st="3" end="3"/>
                                            </p:txEl>
                                          </p:spTgt>
                                        </p:tgtEl>
                                        <p:attrNameLst>
                                          <p:attrName>style.visibility</p:attrName>
                                        </p:attrNameLst>
                                      </p:cBhvr>
                                      <p:to>
                                        <p:strVal val="visible"/>
                                      </p:to>
                                    </p:set>
                                    <p:anim calcmode="lin" valueType="num">
                                      <p:cBhvr additive="base">
                                        <p:cTn id="25" dur="500" fill="hold"/>
                                        <p:tgtEl>
                                          <p:spTgt spid="156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66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6559D0AE-05A7-4EEF-9025-46664032B46A}" type="slidenum">
              <a:rPr lang="en-US"/>
              <a:pPr>
                <a:defRPr/>
              </a:pPr>
              <a:t>124</a:t>
            </a:fld>
            <a:endParaRPr lang="en-US" dirty="0"/>
          </a:p>
        </p:txBody>
      </p:sp>
      <p:sp>
        <p:nvSpPr>
          <p:cNvPr id="11571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Daytime Lights</a:t>
            </a:r>
          </a:p>
        </p:txBody>
      </p:sp>
      <p:sp>
        <p:nvSpPr>
          <p:cNvPr id="155651" name="Rectangle 3"/>
          <p:cNvSpPr>
            <a:spLocks noGrp="1" noChangeArrowheads="1"/>
          </p:cNvSpPr>
          <p:nvPr>
            <p:ph type="body" idx="1"/>
          </p:nvPr>
        </p:nvSpPr>
        <p:spPr>
          <a:xfrm>
            <a:off x="381000" y="1066800"/>
            <a:ext cx="8458200" cy="5059363"/>
          </a:xfrm>
        </p:spPr>
        <p:txBody>
          <a:bodyPr/>
          <a:lstStyle/>
          <a:p>
            <a:pPr eaLnBrk="1" hangingPunct="1">
              <a:buFontTx/>
              <a:buBlip>
                <a:blip r:embed="rId2"/>
              </a:buBlip>
            </a:pPr>
            <a:r>
              <a:rPr lang="en-US" sz="2800" dirty="0" smtClean="0"/>
              <a:t>Studies have shown that daytime “running” lights reduce collisions approximately 15%.</a:t>
            </a:r>
          </a:p>
          <a:p>
            <a:pPr eaLnBrk="1" hangingPunct="1">
              <a:buFontTx/>
              <a:buBlip>
                <a:blip r:embed="rId2"/>
              </a:buBlip>
            </a:pPr>
            <a:r>
              <a:rPr lang="en-US" sz="2800" dirty="0" smtClean="0"/>
              <a:t>Some, maybe most, insurance companies give a discount for vehicles equipped with them.</a:t>
            </a:r>
          </a:p>
          <a:p>
            <a:pPr eaLnBrk="1" hangingPunct="1">
              <a:buFontTx/>
              <a:buBlip>
                <a:blip r:embed="rId2"/>
              </a:buBlip>
            </a:pPr>
            <a:r>
              <a:rPr lang="en-US" sz="2800" dirty="0" smtClean="0"/>
              <a:t>An option worth buying if not standard equipment.</a:t>
            </a:r>
          </a:p>
          <a:p>
            <a:pPr eaLnBrk="1" hangingPunct="1">
              <a:buFontTx/>
              <a:buBlip>
                <a:blip r:embed="rId2"/>
              </a:buBlip>
            </a:pPr>
            <a:r>
              <a:rPr lang="en-US" sz="2800" dirty="0" smtClean="0"/>
              <a:t>May be available for installation on vehicle you are currently driving; check with dealer.</a:t>
            </a:r>
          </a:p>
          <a:p>
            <a:pPr eaLnBrk="1" hangingPunct="1">
              <a:buFontTx/>
              <a:buBlip>
                <a:blip r:embed="rId2"/>
              </a:buBlip>
            </a:pPr>
            <a:r>
              <a:rPr lang="en-US" sz="2800" dirty="0" smtClean="0"/>
              <a:t>If you don’t have them, turn on your </a:t>
            </a:r>
            <a:r>
              <a:rPr lang="en-US" sz="2800" b="1" dirty="0" smtClean="0"/>
              <a:t>parking lights</a:t>
            </a:r>
            <a:r>
              <a:rPr lang="en-US" sz="2800" dirty="0" smtClean="0"/>
              <a:t> during daylight hours.</a:t>
            </a:r>
          </a:p>
          <a:p>
            <a:pPr lvl="1" eaLnBrk="1" hangingPunct="1">
              <a:buFontTx/>
              <a:buBlip>
                <a:blip r:embed="rId2"/>
              </a:buBlip>
            </a:pPr>
            <a:r>
              <a:rPr lang="en-US" sz="2400" b="1" dirty="0" smtClean="0"/>
              <a:t>Just remember to turn them off</a:t>
            </a:r>
            <a:r>
              <a:rPr lang="en-US" sz="2400" dirty="0" smtClean="0"/>
              <a:t>.</a:t>
            </a:r>
          </a:p>
          <a:p>
            <a:pPr eaLnBrk="1" hangingPunct="1">
              <a:buFont typeface="Symbol" pitchFamily="18" charset="2"/>
              <a:buBlip>
                <a:blip r:embed="rId2"/>
              </a:buBlip>
            </a:pP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additive="base">
                                        <p:cTn id="7" dur="500" fill="hold"/>
                                        <p:tgtEl>
                                          <p:spTgt spid="155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5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5651">
                                            <p:txEl>
                                              <p:pRg st="1" end="1"/>
                                            </p:txEl>
                                          </p:spTgt>
                                        </p:tgtEl>
                                        <p:attrNameLst>
                                          <p:attrName>style.visibility</p:attrName>
                                        </p:attrNameLst>
                                      </p:cBhvr>
                                      <p:to>
                                        <p:strVal val="visible"/>
                                      </p:to>
                                    </p:set>
                                    <p:anim calcmode="lin" valueType="num">
                                      <p:cBhvr additive="base">
                                        <p:cTn id="13" dur="500" fill="hold"/>
                                        <p:tgtEl>
                                          <p:spTgt spid="155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5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5651">
                                            <p:txEl>
                                              <p:pRg st="2" end="2"/>
                                            </p:txEl>
                                          </p:spTgt>
                                        </p:tgtEl>
                                        <p:attrNameLst>
                                          <p:attrName>style.visibility</p:attrName>
                                        </p:attrNameLst>
                                      </p:cBhvr>
                                      <p:to>
                                        <p:strVal val="visible"/>
                                      </p:to>
                                    </p:set>
                                    <p:anim calcmode="lin" valueType="num">
                                      <p:cBhvr additive="base">
                                        <p:cTn id="19" dur="500" fill="hold"/>
                                        <p:tgtEl>
                                          <p:spTgt spid="155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5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5651">
                                            <p:txEl>
                                              <p:pRg st="3" end="3"/>
                                            </p:txEl>
                                          </p:spTgt>
                                        </p:tgtEl>
                                        <p:attrNameLst>
                                          <p:attrName>style.visibility</p:attrName>
                                        </p:attrNameLst>
                                      </p:cBhvr>
                                      <p:to>
                                        <p:strVal val="visible"/>
                                      </p:to>
                                    </p:set>
                                    <p:anim calcmode="lin" valueType="num">
                                      <p:cBhvr additive="base">
                                        <p:cTn id="25" dur="500" fill="hold"/>
                                        <p:tgtEl>
                                          <p:spTgt spid="155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5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5651">
                                            <p:txEl>
                                              <p:pRg st="4" end="4"/>
                                            </p:txEl>
                                          </p:spTgt>
                                        </p:tgtEl>
                                        <p:attrNameLst>
                                          <p:attrName>style.visibility</p:attrName>
                                        </p:attrNameLst>
                                      </p:cBhvr>
                                      <p:to>
                                        <p:strVal val="visible"/>
                                      </p:to>
                                    </p:set>
                                    <p:anim calcmode="lin" valueType="num">
                                      <p:cBhvr additive="base">
                                        <p:cTn id="31" dur="500" fill="hold"/>
                                        <p:tgtEl>
                                          <p:spTgt spid="155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5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5651">
                                            <p:txEl>
                                              <p:pRg st="5" end="5"/>
                                            </p:txEl>
                                          </p:spTgt>
                                        </p:tgtEl>
                                        <p:attrNameLst>
                                          <p:attrName>style.visibility</p:attrName>
                                        </p:attrNameLst>
                                      </p:cBhvr>
                                      <p:to>
                                        <p:strVal val="visible"/>
                                      </p:to>
                                    </p:set>
                                    <p:anim calcmode="lin" valueType="num">
                                      <p:cBhvr additive="base">
                                        <p:cTn id="37" dur="500" fill="hold"/>
                                        <p:tgtEl>
                                          <p:spTgt spid="1556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56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D257B49-C3E4-46E4-AE42-C1945734A8DE}" type="slidenum">
              <a:rPr lang="en-US"/>
              <a:pPr>
                <a:defRPr/>
              </a:pPr>
              <a:t>125</a:t>
            </a:fld>
            <a:endParaRPr lang="en-US" dirty="0"/>
          </a:p>
        </p:txBody>
      </p:sp>
      <p:sp>
        <p:nvSpPr>
          <p:cNvPr id="11673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Intersections</a:t>
            </a:r>
          </a:p>
        </p:txBody>
      </p:sp>
      <p:sp>
        <p:nvSpPr>
          <p:cNvPr id="154627" name="Rectangle 3"/>
          <p:cNvSpPr>
            <a:spLocks noGrp="1" noChangeArrowheads="1"/>
          </p:cNvSpPr>
          <p:nvPr>
            <p:ph type="body" idx="1"/>
          </p:nvPr>
        </p:nvSpPr>
        <p:spPr>
          <a:xfrm>
            <a:off x="228600" y="914400"/>
            <a:ext cx="8610600" cy="5211763"/>
          </a:xfrm>
        </p:spPr>
        <p:txBody>
          <a:bodyPr/>
          <a:lstStyle/>
          <a:p>
            <a:pPr eaLnBrk="1" hangingPunct="1">
              <a:lnSpc>
                <a:spcPct val="80000"/>
              </a:lnSpc>
              <a:buFontTx/>
              <a:buBlip>
                <a:blip r:embed="rId2"/>
              </a:buBlip>
            </a:pPr>
            <a:r>
              <a:rPr lang="en-US" sz="2800" dirty="0" smtClean="0"/>
              <a:t>There are a high percentage of serious collisions at intersections so be fully attentive and act intelligently.</a:t>
            </a:r>
          </a:p>
          <a:p>
            <a:pPr eaLnBrk="1" hangingPunct="1">
              <a:lnSpc>
                <a:spcPct val="80000"/>
              </a:lnSpc>
              <a:buFontTx/>
              <a:buBlip>
                <a:blip r:embed="rId2"/>
              </a:buBlip>
            </a:pPr>
            <a:r>
              <a:rPr lang="en-US" sz="2800" dirty="0" smtClean="0"/>
              <a:t>When the traffic light turns green </a:t>
            </a:r>
            <a:r>
              <a:rPr lang="en-US" sz="2800" b="1" dirty="0" smtClean="0"/>
              <a:t>look</a:t>
            </a:r>
            <a:r>
              <a:rPr lang="en-US" sz="2800" dirty="0" smtClean="0"/>
              <a:t> both ways (don’t expect moving cars to stop).</a:t>
            </a:r>
          </a:p>
          <a:p>
            <a:pPr eaLnBrk="1" hangingPunct="1">
              <a:lnSpc>
                <a:spcPct val="80000"/>
              </a:lnSpc>
              <a:buFontTx/>
              <a:buBlip>
                <a:blip r:embed="rId2"/>
              </a:buBlip>
            </a:pPr>
            <a:r>
              <a:rPr lang="en-US" sz="2800" dirty="0" smtClean="0"/>
              <a:t>Even with a green light, </a:t>
            </a:r>
            <a:r>
              <a:rPr lang="en-US" sz="2800" b="1" dirty="0" smtClean="0"/>
              <a:t>you must yield</a:t>
            </a:r>
            <a:r>
              <a:rPr lang="en-US" sz="2800" dirty="0" smtClean="0"/>
              <a:t> to pedestrians AND other vehicles in the intersection.</a:t>
            </a:r>
          </a:p>
          <a:p>
            <a:pPr eaLnBrk="1" hangingPunct="1">
              <a:lnSpc>
                <a:spcPct val="80000"/>
              </a:lnSpc>
              <a:buFontTx/>
              <a:buBlip>
                <a:blip r:embed="rId2"/>
              </a:buBlip>
            </a:pPr>
            <a:r>
              <a:rPr lang="en-US" sz="2800" dirty="0" smtClean="0"/>
              <a:t>PA traffic law </a:t>
            </a:r>
            <a:r>
              <a:rPr lang="en-US" sz="2800" b="1" dirty="0" smtClean="0"/>
              <a:t>does not give anyone</a:t>
            </a:r>
            <a:r>
              <a:rPr lang="en-US" sz="2800" dirty="0" smtClean="0"/>
              <a:t> the right of way at an intersection:</a:t>
            </a:r>
          </a:p>
          <a:p>
            <a:pPr lvl="1" eaLnBrk="1" hangingPunct="1">
              <a:lnSpc>
                <a:spcPct val="80000"/>
              </a:lnSpc>
              <a:buFontTx/>
              <a:buBlip>
                <a:blip r:embed="rId2"/>
              </a:buBlip>
            </a:pPr>
            <a:r>
              <a:rPr lang="en-US" dirty="0" smtClean="0"/>
              <a:t>Law only states who must YIELD.</a:t>
            </a:r>
          </a:p>
          <a:p>
            <a:pPr eaLnBrk="1" hangingPunct="1">
              <a:lnSpc>
                <a:spcPct val="80000"/>
              </a:lnSpc>
              <a:buFontTx/>
              <a:buBlip>
                <a:blip r:embed="rId2"/>
              </a:buBlip>
            </a:pPr>
            <a:r>
              <a:rPr lang="en-US" sz="2800" dirty="0" smtClean="0"/>
              <a:t>If another driver breaks the law and fails to yield you the right of way, </a:t>
            </a:r>
            <a:r>
              <a:rPr lang="en-US" sz="2800" b="1" dirty="0" smtClean="0"/>
              <a:t>you are still required</a:t>
            </a:r>
            <a:r>
              <a:rPr lang="en-US" sz="2800" dirty="0" smtClean="0"/>
              <a:t> to stop as necessary to avoid a collision.</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 calcmode="lin" valueType="num">
                                      <p:cBhvr additive="base">
                                        <p:cTn id="7" dur="5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4627">
                                            <p:txEl>
                                              <p:pRg st="1" end="1"/>
                                            </p:txEl>
                                          </p:spTgt>
                                        </p:tgtEl>
                                        <p:attrNameLst>
                                          <p:attrName>style.visibility</p:attrName>
                                        </p:attrNameLst>
                                      </p:cBhvr>
                                      <p:to>
                                        <p:strVal val="visible"/>
                                      </p:to>
                                    </p:set>
                                    <p:anim calcmode="lin" valueType="num">
                                      <p:cBhvr additive="base">
                                        <p:cTn id="13" dur="500" fill="hold"/>
                                        <p:tgtEl>
                                          <p:spTgt spid="154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4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4627">
                                            <p:txEl>
                                              <p:pRg st="2" end="2"/>
                                            </p:txEl>
                                          </p:spTgt>
                                        </p:tgtEl>
                                        <p:attrNameLst>
                                          <p:attrName>style.visibility</p:attrName>
                                        </p:attrNameLst>
                                      </p:cBhvr>
                                      <p:to>
                                        <p:strVal val="visible"/>
                                      </p:to>
                                    </p:set>
                                    <p:anim calcmode="lin" valueType="num">
                                      <p:cBhvr additive="base">
                                        <p:cTn id="19" dur="500" fill="hold"/>
                                        <p:tgtEl>
                                          <p:spTgt spid="154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4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4627">
                                            <p:txEl>
                                              <p:pRg st="3" end="3"/>
                                            </p:txEl>
                                          </p:spTgt>
                                        </p:tgtEl>
                                        <p:attrNameLst>
                                          <p:attrName>style.visibility</p:attrName>
                                        </p:attrNameLst>
                                      </p:cBhvr>
                                      <p:to>
                                        <p:strVal val="visible"/>
                                      </p:to>
                                    </p:set>
                                    <p:anim calcmode="lin" valueType="num">
                                      <p:cBhvr additive="base">
                                        <p:cTn id="25" dur="500" fill="hold"/>
                                        <p:tgtEl>
                                          <p:spTgt spid="154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4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4627">
                                            <p:txEl>
                                              <p:pRg st="4" end="4"/>
                                            </p:txEl>
                                          </p:spTgt>
                                        </p:tgtEl>
                                        <p:attrNameLst>
                                          <p:attrName>style.visibility</p:attrName>
                                        </p:attrNameLst>
                                      </p:cBhvr>
                                      <p:to>
                                        <p:strVal val="visible"/>
                                      </p:to>
                                    </p:set>
                                    <p:anim calcmode="lin" valueType="num">
                                      <p:cBhvr additive="base">
                                        <p:cTn id="31" dur="500" fill="hold"/>
                                        <p:tgtEl>
                                          <p:spTgt spid="154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4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4627">
                                            <p:txEl>
                                              <p:pRg st="5" end="5"/>
                                            </p:txEl>
                                          </p:spTgt>
                                        </p:tgtEl>
                                        <p:attrNameLst>
                                          <p:attrName>style.visibility</p:attrName>
                                        </p:attrNameLst>
                                      </p:cBhvr>
                                      <p:to>
                                        <p:strVal val="visible"/>
                                      </p:to>
                                    </p:set>
                                    <p:anim calcmode="lin" valueType="num">
                                      <p:cBhvr additive="base">
                                        <p:cTn id="37" dur="500" fill="hold"/>
                                        <p:tgtEl>
                                          <p:spTgt spid="154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46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3FDDEFB-8925-4D23-BA8D-CDDF7403F308}" type="slidenum">
              <a:rPr lang="en-US"/>
              <a:pPr>
                <a:defRPr/>
              </a:pPr>
              <a:t>126</a:t>
            </a:fld>
            <a:endParaRPr lang="en-US" dirty="0"/>
          </a:p>
        </p:txBody>
      </p:sp>
      <p:sp>
        <p:nvSpPr>
          <p:cNvPr id="5124" name="Rectangle 2"/>
          <p:cNvSpPr>
            <a:spLocks noGrp="1" noChangeArrowheads="1"/>
          </p:cNvSpPr>
          <p:nvPr>
            <p:ph type="title"/>
          </p:nvPr>
        </p:nvSpPr>
        <p:spPr/>
        <p:txBody>
          <a:bodyPr/>
          <a:lstStyle/>
          <a:p>
            <a:pPr algn="l" eaLnBrk="1" hangingPunct="1"/>
            <a:r>
              <a:rPr lang="en-US" sz="4000" b="1" dirty="0" smtClean="0">
                <a:solidFill>
                  <a:srgbClr val="A50021"/>
                </a:solidFill>
                <a:latin typeface="Times New Roman" pitchFamily="18" charset="0"/>
              </a:rPr>
              <a:t>Miscellaneous Issues – Intersections</a:t>
            </a:r>
            <a:br>
              <a:rPr lang="en-US" sz="4000" b="1" dirty="0" smtClean="0">
                <a:solidFill>
                  <a:srgbClr val="A50021"/>
                </a:solidFill>
                <a:latin typeface="Times New Roman" pitchFamily="18" charset="0"/>
              </a:rPr>
            </a:br>
            <a:r>
              <a:rPr lang="en-US" sz="1800" b="1" dirty="0" smtClean="0">
                <a:solidFill>
                  <a:schemeClr val="tx1"/>
                </a:solidFill>
                <a:latin typeface="Times New Roman" pitchFamily="18" charset="0"/>
              </a:rPr>
              <a:t>[click on video icon below: why you need to be alert and watchful entering every intersection]</a:t>
            </a:r>
            <a:endParaRPr lang="en-US" sz="1800" b="1" dirty="0" smtClean="0">
              <a:solidFill>
                <a:srgbClr val="A50021"/>
              </a:solidFill>
              <a:latin typeface="Times New Roman" pitchFamily="18" charset="0"/>
            </a:endParaRPr>
          </a:p>
        </p:txBody>
      </p:sp>
      <p:graphicFrame>
        <p:nvGraphicFramePr>
          <p:cNvPr id="5122" name="Object 3"/>
          <p:cNvGraphicFramePr>
            <a:graphicFrameLocks noChangeAspect="1"/>
          </p:cNvGraphicFramePr>
          <p:nvPr>
            <p:ph idx="1"/>
          </p:nvPr>
        </p:nvGraphicFramePr>
        <p:xfrm>
          <a:off x="2652713" y="3619500"/>
          <a:ext cx="3838575" cy="485775"/>
        </p:xfrm>
        <a:graphic>
          <a:graphicData uri="http://schemas.openxmlformats.org/presentationml/2006/ole">
            <p:oleObj spid="_x0000_s175106" name="Package" r:id="rId4" imgW="3838680" imgH="485640" progId="Package">
              <p:embed/>
            </p:oleObj>
          </a:graphicData>
        </a:graphic>
      </p:graphicFrame>
    </p:spTree>
    <p:controls>
      <p:control spid="175107" r:id="rId2" imgW="5792008" imgH="3809524"/>
    </p:controls>
  </p:cSld>
  <p:clrMapOvr>
    <a:masterClrMapping/>
  </p:clrMapOvr>
  <p:transition>
    <p:wipe dir="d"/>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BB447CA-E540-4F6D-BBD4-7F1484EBC23B}" type="slidenum">
              <a:rPr lang="en-US"/>
              <a:pPr>
                <a:defRPr/>
              </a:pPr>
              <a:t>127</a:t>
            </a:fld>
            <a:endParaRPr lang="en-US" dirty="0"/>
          </a:p>
        </p:txBody>
      </p:sp>
      <p:sp>
        <p:nvSpPr>
          <p:cNvPr id="11776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Intersections</a:t>
            </a:r>
          </a:p>
        </p:txBody>
      </p:sp>
      <p:sp>
        <p:nvSpPr>
          <p:cNvPr id="153603"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Blip>
                <a:blip r:embed="rId2"/>
              </a:buBlip>
            </a:pPr>
            <a:r>
              <a:rPr lang="en-US" sz="2800" dirty="0" smtClean="0"/>
              <a:t>Don’t accelerate into the intersection too quickly:</a:t>
            </a:r>
          </a:p>
          <a:p>
            <a:pPr lvl="1" eaLnBrk="1" hangingPunct="1">
              <a:lnSpc>
                <a:spcPct val="90000"/>
              </a:lnSpc>
              <a:buFontTx/>
              <a:buBlip>
                <a:blip r:embed="rId2"/>
              </a:buBlip>
            </a:pPr>
            <a:r>
              <a:rPr lang="en-US" sz="2400" b="1" dirty="0" smtClean="0"/>
              <a:t>Some nut may still be trying to beat the light.</a:t>
            </a:r>
          </a:p>
          <a:p>
            <a:pPr lvl="1" eaLnBrk="1" hangingPunct="1">
              <a:lnSpc>
                <a:spcPct val="90000"/>
              </a:lnSpc>
              <a:buFontTx/>
              <a:buBlip>
                <a:blip r:embed="rId2"/>
              </a:buBlip>
            </a:pPr>
            <a:r>
              <a:rPr lang="en-US" sz="2400" b="1" dirty="0" smtClean="0"/>
              <a:t>Or, more likely, not paying attention.</a:t>
            </a:r>
          </a:p>
          <a:p>
            <a:pPr eaLnBrk="1" hangingPunct="1">
              <a:lnSpc>
                <a:spcPct val="90000"/>
              </a:lnSpc>
              <a:buFontTx/>
              <a:buBlip>
                <a:blip r:embed="rId2"/>
              </a:buBlip>
            </a:pPr>
            <a:r>
              <a:rPr lang="en-US" sz="2800" dirty="0" smtClean="0"/>
              <a:t>When the light turns yellow - </a:t>
            </a:r>
            <a:r>
              <a:rPr lang="en-US" sz="2800" b="1" dirty="0" smtClean="0"/>
              <a:t>Stop!</a:t>
            </a:r>
            <a:r>
              <a:rPr lang="en-US" sz="2800" dirty="0" smtClean="0"/>
              <a:t> when reasonably possible.</a:t>
            </a:r>
          </a:p>
          <a:p>
            <a:pPr lvl="1" eaLnBrk="1" hangingPunct="1">
              <a:lnSpc>
                <a:spcPct val="90000"/>
              </a:lnSpc>
              <a:buFontTx/>
              <a:buBlip>
                <a:blip r:embed="rId2"/>
              </a:buBlip>
            </a:pPr>
            <a:r>
              <a:rPr lang="en-US" sz="2400" b="1" i="1" dirty="0" smtClean="0"/>
              <a:t>Yellow does not mean accelerate.</a:t>
            </a:r>
          </a:p>
          <a:p>
            <a:pPr lvl="1" eaLnBrk="1" hangingPunct="1">
              <a:lnSpc>
                <a:spcPct val="90000"/>
              </a:lnSpc>
              <a:buFontTx/>
              <a:buBlip>
                <a:blip r:embed="rId2"/>
              </a:buBlip>
            </a:pPr>
            <a:r>
              <a:rPr lang="en-US" sz="2400" b="1" dirty="0" smtClean="0"/>
              <a:t>If you accelerate to beat the light:</a:t>
            </a:r>
            <a:r>
              <a:rPr lang="en-US" sz="2400" dirty="0" smtClean="0"/>
              <a:t> </a:t>
            </a:r>
            <a:r>
              <a:rPr lang="en-US" sz="2400" b="1" dirty="0" smtClean="0"/>
              <a:t>Dumb may meet Dumber</a:t>
            </a:r>
            <a:r>
              <a:rPr lang="en-US" sz="2400" dirty="0" smtClean="0"/>
              <a:t>!</a:t>
            </a:r>
          </a:p>
          <a:p>
            <a:pPr eaLnBrk="1" hangingPunct="1">
              <a:lnSpc>
                <a:spcPct val="90000"/>
              </a:lnSpc>
              <a:buFontTx/>
              <a:buBlip>
                <a:blip r:embed="rId2"/>
              </a:buBlip>
            </a:pPr>
            <a:r>
              <a:rPr lang="en-US" sz="2800" dirty="0" smtClean="0"/>
              <a:t>You should always be ready to stop when approaching a green traffic light because you </a:t>
            </a:r>
            <a:r>
              <a:rPr lang="en-US" sz="2800" b="1" dirty="0" smtClean="0"/>
              <a:t>should be</a:t>
            </a:r>
            <a:r>
              <a:rPr lang="en-US" sz="2800" dirty="0" smtClean="0"/>
              <a:t> anticipating it will turn red.</a:t>
            </a:r>
          </a:p>
          <a:p>
            <a:pPr lvl="1" eaLnBrk="1" hangingPunct="1">
              <a:lnSpc>
                <a:spcPct val="90000"/>
              </a:lnSpc>
              <a:buFontTx/>
              <a:buBlip>
                <a:blip r:embed="rId2"/>
              </a:buBlip>
            </a:pPr>
            <a:r>
              <a:rPr lang="en-US" sz="2400" b="1" dirty="0" smtClean="0"/>
              <a:t>That is what green lights do - </a:t>
            </a:r>
            <a:r>
              <a:rPr lang="en-US" sz="2400" b="1" i="1" dirty="0" smtClean="0"/>
              <a:t>turn red,</a:t>
            </a:r>
            <a:r>
              <a:rPr lang="en-US" sz="2400" b="1" dirty="0" smtClean="0"/>
              <a:t> ALWAYS.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 calcmode="lin" valueType="num">
                                      <p:cBhvr additive="base">
                                        <p:cTn id="7" dur="500" fill="hold"/>
                                        <p:tgtEl>
                                          <p:spTgt spid="153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03">
                                            <p:txEl>
                                              <p:pRg st="1" end="1"/>
                                            </p:txEl>
                                          </p:spTgt>
                                        </p:tgtEl>
                                        <p:attrNameLst>
                                          <p:attrName>style.visibility</p:attrName>
                                        </p:attrNameLst>
                                      </p:cBhvr>
                                      <p:to>
                                        <p:strVal val="visible"/>
                                      </p:to>
                                    </p:set>
                                    <p:anim calcmode="lin" valueType="num">
                                      <p:cBhvr additive="base">
                                        <p:cTn id="13" dur="500" fill="hold"/>
                                        <p:tgtEl>
                                          <p:spTgt spid="153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03">
                                            <p:txEl>
                                              <p:pRg st="2" end="2"/>
                                            </p:txEl>
                                          </p:spTgt>
                                        </p:tgtEl>
                                        <p:attrNameLst>
                                          <p:attrName>style.visibility</p:attrName>
                                        </p:attrNameLst>
                                      </p:cBhvr>
                                      <p:to>
                                        <p:strVal val="visible"/>
                                      </p:to>
                                    </p:set>
                                    <p:anim calcmode="lin" valueType="num">
                                      <p:cBhvr additive="base">
                                        <p:cTn id="19" dur="500" fill="hold"/>
                                        <p:tgtEl>
                                          <p:spTgt spid="153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03">
                                            <p:txEl>
                                              <p:pRg st="3" end="3"/>
                                            </p:txEl>
                                          </p:spTgt>
                                        </p:tgtEl>
                                        <p:attrNameLst>
                                          <p:attrName>style.visibility</p:attrName>
                                        </p:attrNameLst>
                                      </p:cBhvr>
                                      <p:to>
                                        <p:strVal val="visible"/>
                                      </p:to>
                                    </p:set>
                                    <p:anim calcmode="lin" valueType="num">
                                      <p:cBhvr additive="base">
                                        <p:cTn id="25" dur="500" fill="hold"/>
                                        <p:tgtEl>
                                          <p:spTgt spid="153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03">
                                            <p:txEl>
                                              <p:pRg st="4" end="4"/>
                                            </p:txEl>
                                          </p:spTgt>
                                        </p:tgtEl>
                                        <p:attrNameLst>
                                          <p:attrName>style.visibility</p:attrName>
                                        </p:attrNameLst>
                                      </p:cBhvr>
                                      <p:to>
                                        <p:strVal val="visible"/>
                                      </p:to>
                                    </p:set>
                                    <p:anim calcmode="lin" valueType="num">
                                      <p:cBhvr additive="base">
                                        <p:cTn id="31" dur="500" fill="hold"/>
                                        <p:tgtEl>
                                          <p:spTgt spid="153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603">
                                            <p:txEl>
                                              <p:pRg st="5" end="5"/>
                                            </p:txEl>
                                          </p:spTgt>
                                        </p:tgtEl>
                                        <p:attrNameLst>
                                          <p:attrName>style.visibility</p:attrName>
                                        </p:attrNameLst>
                                      </p:cBhvr>
                                      <p:to>
                                        <p:strVal val="visible"/>
                                      </p:to>
                                    </p:set>
                                    <p:anim calcmode="lin" valueType="num">
                                      <p:cBhvr additive="base">
                                        <p:cTn id="37" dur="500" fill="hold"/>
                                        <p:tgtEl>
                                          <p:spTgt spid="1536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3603">
                                            <p:txEl>
                                              <p:pRg st="6" end="6"/>
                                            </p:txEl>
                                          </p:spTgt>
                                        </p:tgtEl>
                                        <p:attrNameLst>
                                          <p:attrName>style.visibility</p:attrName>
                                        </p:attrNameLst>
                                      </p:cBhvr>
                                      <p:to>
                                        <p:strVal val="visible"/>
                                      </p:to>
                                    </p:set>
                                    <p:anim calcmode="lin" valueType="num">
                                      <p:cBhvr additive="base">
                                        <p:cTn id="43" dur="500" fill="hold"/>
                                        <p:tgtEl>
                                          <p:spTgt spid="1536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3603">
                                            <p:txEl>
                                              <p:pRg st="7" end="7"/>
                                            </p:txEl>
                                          </p:spTgt>
                                        </p:tgtEl>
                                        <p:attrNameLst>
                                          <p:attrName>style.visibility</p:attrName>
                                        </p:attrNameLst>
                                      </p:cBhvr>
                                      <p:to>
                                        <p:strVal val="visible"/>
                                      </p:to>
                                    </p:set>
                                    <p:anim calcmode="lin" valueType="num">
                                      <p:cBhvr additive="base">
                                        <p:cTn id="49" dur="500" fill="hold"/>
                                        <p:tgtEl>
                                          <p:spTgt spid="15360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36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2F3EA7D-913E-4400-B8C5-700EF168852E}" type="slidenum">
              <a:rPr lang="en-US"/>
              <a:pPr>
                <a:defRPr/>
              </a:pPr>
              <a:t>128</a:t>
            </a:fld>
            <a:endParaRPr lang="en-US" dirty="0"/>
          </a:p>
        </p:txBody>
      </p:sp>
      <p:sp>
        <p:nvSpPr>
          <p:cNvPr id="11878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Intersections</a:t>
            </a:r>
          </a:p>
        </p:txBody>
      </p:sp>
      <p:sp>
        <p:nvSpPr>
          <p:cNvPr id="152579" name="Rectangle 3"/>
          <p:cNvSpPr>
            <a:spLocks noGrp="1" noChangeArrowheads="1"/>
          </p:cNvSpPr>
          <p:nvPr>
            <p:ph type="body" idx="1"/>
          </p:nvPr>
        </p:nvSpPr>
        <p:spPr>
          <a:xfrm>
            <a:off x="381000" y="838200"/>
            <a:ext cx="8458200" cy="5287963"/>
          </a:xfrm>
        </p:spPr>
        <p:txBody>
          <a:bodyPr/>
          <a:lstStyle/>
          <a:p>
            <a:pPr eaLnBrk="1" hangingPunct="1">
              <a:buFontTx/>
              <a:buNone/>
            </a:pPr>
            <a:r>
              <a:rPr lang="en-US" u="sng" dirty="0" smtClean="0"/>
              <a:t>Use Your Head</a:t>
            </a:r>
          </a:p>
          <a:p>
            <a:pPr eaLnBrk="1" hangingPunct="1">
              <a:buFontTx/>
              <a:buBlip>
                <a:blip r:embed="rId2"/>
              </a:buBlip>
            </a:pPr>
            <a:r>
              <a:rPr lang="en-US" dirty="0" smtClean="0"/>
              <a:t>Turn it - look both ways – TWICE.</a:t>
            </a:r>
          </a:p>
          <a:p>
            <a:pPr lvl="1" eaLnBrk="1" hangingPunct="1">
              <a:buFontTx/>
              <a:buBlip>
                <a:blip r:embed="rId2"/>
              </a:buBlip>
            </a:pPr>
            <a:r>
              <a:rPr lang="en-US" dirty="0" smtClean="0"/>
              <a:t>One look can miss an object.</a:t>
            </a:r>
          </a:p>
          <a:p>
            <a:pPr lvl="1" eaLnBrk="1" hangingPunct="1">
              <a:buFontTx/>
              <a:buBlip>
                <a:blip r:embed="rId2"/>
              </a:buBlip>
            </a:pPr>
            <a:r>
              <a:rPr lang="en-US" dirty="0" smtClean="0"/>
              <a:t>That “object” could be a person.</a:t>
            </a:r>
          </a:p>
          <a:p>
            <a:pPr eaLnBrk="1" hangingPunct="1">
              <a:buFontTx/>
              <a:buBlip>
                <a:blip r:embed="rId2"/>
              </a:buBlip>
            </a:pPr>
            <a:r>
              <a:rPr lang="en-US" dirty="0" smtClean="0"/>
              <a:t>Remember people don’t always walk were they should. </a:t>
            </a:r>
            <a:r>
              <a:rPr lang="en-US" sz="2800" dirty="0" smtClean="0"/>
              <a:t>Especially people without vehicles</a:t>
            </a:r>
            <a:r>
              <a:rPr lang="en-US" dirty="0" smtClean="0"/>
              <a:t>.</a:t>
            </a:r>
          </a:p>
        </p:txBody>
      </p:sp>
      <p:pic>
        <p:nvPicPr>
          <p:cNvPr id="139265" name="Picture 1" descr="C:\Documents and Settings\Tom\My Documents\Business\Driver Safety\misc. driver course\Foster-5_small.jpg"/>
          <p:cNvPicPr>
            <a:picLocks noChangeAspect="1" noChangeArrowheads="1"/>
          </p:cNvPicPr>
          <p:nvPr/>
        </p:nvPicPr>
        <p:blipFill>
          <a:blip r:embed="rId3"/>
          <a:srcRect/>
          <a:stretch>
            <a:fillRect/>
          </a:stretch>
        </p:blipFill>
        <p:spPr bwMode="auto">
          <a:xfrm>
            <a:off x="1752600" y="4114800"/>
            <a:ext cx="5486400" cy="2743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 calcmode="lin" valueType="num">
                                      <p:cBhvr additive="base">
                                        <p:cTn id="7" dur="500" fill="hold"/>
                                        <p:tgtEl>
                                          <p:spTgt spid="152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2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anim calcmode="lin" valueType="num">
                                      <p:cBhvr additive="base">
                                        <p:cTn id="13" dur="500" fill="hold"/>
                                        <p:tgtEl>
                                          <p:spTgt spid="152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2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2579">
                                            <p:txEl>
                                              <p:pRg st="2" end="2"/>
                                            </p:txEl>
                                          </p:spTgt>
                                        </p:tgtEl>
                                        <p:attrNameLst>
                                          <p:attrName>style.visibility</p:attrName>
                                        </p:attrNameLst>
                                      </p:cBhvr>
                                      <p:to>
                                        <p:strVal val="visible"/>
                                      </p:to>
                                    </p:set>
                                    <p:anim calcmode="lin" valueType="num">
                                      <p:cBhvr additive="base">
                                        <p:cTn id="19" dur="500" fill="hold"/>
                                        <p:tgtEl>
                                          <p:spTgt spid="152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2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2579">
                                            <p:txEl>
                                              <p:pRg st="3" end="3"/>
                                            </p:txEl>
                                          </p:spTgt>
                                        </p:tgtEl>
                                        <p:attrNameLst>
                                          <p:attrName>style.visibility</p:attrName>
                                        </p:attrNameLst>
                                      </p:cBhvr>
                                      <p:to>
                                        <p:strVal val="visible"/>
                                      </p:to>
                                    </p:set>
                                    <p:anim calcmode="lin" valueType="num">
                                      <p:cBhvr additive="base">
                                        <p:cTn id="25" dur="500" fill="hold"/>
                                        <p:tgtEl>
                                          <p:spTgt spid="152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2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2579">
                                            <p:txEl>
                                              <p:pRg st="4" end="4"/>
                                            </p:txEl>
                                          </p:spTgt>
                                        </p:tgtEl>
                                        <p:attrNameLst>
                                          <p:attrName>style.visibility</p:attrName>
                                        </p:attrNameLst>
                                      </p:cBhvr>
                                      <p:to>
                                        <p:strVal val="visible"/>
                                      </p:to>
                                    </p:set>
                                    <p:anim calcmode="lin" valueType="num">
                                      <p:cBhvr additive="base">
                                        <p:cTn id="31" dur="500" fill="hold"/>
                                        <p:tgtEl>
                                          <p:spTgt spid="152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25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9AE350C-452B-447E-BBF0-D8C7D500AA43}" type="slidenum">
              <a:rPr lang="en-US"/>
              <a:pPr>
                <a:defRPr/>
              </a:pPr>
              <a:t>129</a:t>
            </a:fld>
            <a:endParaRPr lang="en-US" dirty="0"/>
          </a:p>
        </p:txBody>
      </p:sp>
      <p:sp>
        <p:nvSpPr>
          <p:cNvPr id="11981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Turn Signals</a:t>
            </a:r>
          </a:p>
        </p:txBody>
      </p:sp>
      <p:sp>
        <p:nvSpPr>
          <p:cNvPr id="151555" name="Rectangle 3"/>
          <p:cNvSpPr>
            <a:spLocks noGrp="1" noChangeArrowheads="1"/>
          </p:cNvSpPr>
          <p:nvPr>
            <p:ph type="body" idx="1"/>
          </p:nvPr>
        </p:nvSpPr>
        <p:spPr>
          <a:xfrm>
            <a:off x="304800" y="1143000"/>
            <a:ext cx="8534400" cy="4983163"/>
          </a:xfrm>
        </p:spPr>
        <p:txBody>
          <a:bodyPr/>
          <a:lstStyle/>
          <a:p>
            <a:pPr eaLnBrk="1" hangingPunct="1">
              <a:lnSpc>
                <a:spcPct val="90000"/>
              </a:lnSpc>
              <a:buFontTx/>
              <a:buBlip>
                <a:blip r:embed="rId2"/>
              </a:buBlip>
            </a:pPr>
            <a:r>
              <a:rPr lang="en-US" sz="2800" dirty="0" smtClean="0"/>
              <a:t>How many use their blinkers whenever you turn? Sometimes? Never?</a:t>
            </a:r>
          </a:p>
          <a:p>
            <a:pPr eaLnBrk="1" hangingPunct="1">
              <a:lnSpc>
                <a:spcPct val="90000"/>
              </a:lnSpc>
              <a:buFontTx/>
              <a:buBlip>
                <a:blip r:embed="rId2"/>
              </a:buBlip>
            </a:pPr>
            <a:r>
              <a:rPr lang="en-US" sz="2800" dirty="0" smtClean="0"/>
              <a:t>Why would you not use them at all times?</a:t>
            </a:r>
          </a:p>
          <a:p>
            <a:pPr eaLnBrk="1" hangingPunct="1">
              <a:lnSpc>
                <a:spcPct val="90000"/>
              </a:lnSpc>
              <a:buFontTx/>
              <a:buBlip>
                <a:blip r:embed="rId2"/>
              </a:buBlip>
            </a:pPr>
            <a:r>
              <a:rPr lang="en-US" sz="2800" dirty="0" smtClean="0"/>
              <a:t>Remember that </a:t>
            </a:r>
            <a:r>
              <a:rPr lang="en-US" sz="2800" i="1" dirty="0" smtClean="0"/>
              <a:t>you can never be sure there is not a vehicle near you</a:t>
            </a:r>
            <a:r>
              <a:rPr lang="en-US" sz="2800" dirty="0" smtClean="0"/>
              <a:t>.</a:t>
            </a:r>
          </a:p>
          <a:p>
            <a:pPr eaLnBrk="1" hangingPunct="1">
              <a:lnSpc>
                <a:spcPct val="90000"/>
              </a:lnSpc>
              <a:buFontTx/>
              <a:buBlip>
                <a:blip r:embed="rId2"/>
              </a:buBlip>
            </a:pPr>
            <a:r>
              <a:rPr lang="en-US" sz="2800" dirty="0" smtClean="0"/>
              <a:t>PA requires turn signal use </a:t>
            </a:r>
            <a:r>
              <a:rPr lang="en-US" sz="2800" b="1" dirty="0" smtClean="0"/>
              <a:t>350 feet before turn</a:t>
            </a:r>
            <a:r>
              <a:rPr lang="en-US" sz="2800" dirty="0" smtClean="0"/>
              <a:t> when driving </a:t>
            </a:r>
            <a:r>
              <a:rPr lang="en-US" sz="2800" b="1" dirty="0" smtClean="0"/>
              <a:t>over 35 mph</a:t>
            </a:r>
            <a:r>
              <a:rPr lang="en-US" sz="2800" dirty="0" smtClean="0"/>
              <a:t>, and100 feet before turn driving under 35 mph.</a:t>
            </a:r>
          </a:p>
          <a:p>
            <a:pPr eaLnBrk="1" hangingPunct="1">
              <a:lnSpc>
                <a:spcPct val="90000"/>
              </a:lnSpc>
              <a:buFontTx/>
              <a:buBlip>
                <a:blip r:embed="rId2"/>
              </a:buBlip>
            </a:pPr>
            <a:r>
              <a:rPr lang="en-US" sz="2800" dirty="0" smtClean="0"/>
              <a:t>Just because a vehicle’s </a:t>
            </a:r>
            <a:r>
              <a:rPr lang="en-US" sz="2800" b="1" dirty="0" smtClean="0"/>
              <a:t>blinker is on</a:t>
            </a:r>
            <a:r>
              <a:rPr lang="en-US" sz="2800" dirty="0" smtClean="0"/>
              <a:t> does not guarantee that they will turn.</a:t>
            </a:r>
          </a:p>
          <a:p>
            <a:pPr lvl="1" eaLnBrk="1" hangingPunct="1">
              <a:lnSpc>
                <a:spcPct val="90000"/>
              </a:lnSpc>
              <a:buFontTx/>
              <a:buBlip>
                <a:blip r:embed="rId2"/>
              </a:buBlip>
            </a:pPr>
            <a:r>
              <a:rPr lang="en-US" sz="2400" b="1" i="1" dirty="0" smtClean="0"/>
              <a:t>Pay attention, be prepared</a:t>
            </a:r>
            <a:r>
              <a:rPr lang="en-US" sz="2400" b="1" dirty="0" smtClean="0"/>
              <a:t>.</a:t>
            </a:r>
            <a:r>
              <a:rPr lang="en-US" sz="2400" dirty="0" smtClean="0"/>
              <a:t> </a:t>
            </a:r>
          </a:p>
          <a:p>
            <a:pPr eaLnBrk="1" hangingPunct="1">
              <a:lnSpc>
                <a:spcPct val="90000"/>
              </a:lnSpc>
              <a:buFont typeface="Symbol" pitchFamily="18" charset="2"/>
              <a:buBlip>
                <a:blip r:embed="rId2"/>
              </a:buBlip>
            </a:pP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 calcmode="lin" valueType="num">
                                      <p:cBhvr additive="base">
                                        <p:cTn id="7" dur="500" fill="hold"/>
                                        <p:tgtEl>
                                          <p:spTgt spid="151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1555">
                                            <p:txEl>
                                              <p:pRg st="1" end="1"/>
                                            </p:txEl>
                                          </p:spTgt>
                                        </p:tgtEl>
                                        <p:attrNameLst>
                                          <p:attrName>style.visibility</p:attrName>
                                        </p:attrNameLst>
                                      </p:cBhvr>
                                      <p:to>
                                        <p:strVal val="visible"/>
                                      </p:to>
                                    </p:set>
                                    <p:anim calcmode="lin" valueType="num">
                                      <p:cBhvr additive="base">
                                        <p:cTn id="13" dur="500" fill="hold"/>
                                        <p:tgtEl>
                                          <p:spTgt spid="151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1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1555">
                                            <p:txEl>
                                              <p:pRg st="2" end="2"/>
                                            </p:txEl>
                                          </p:spTgt>
                                        </p:tgtEl>
                                        <p:attrNameLst>
                                          <p:attrName>style.visibility</p:attrName>
                                        </p:attrNameLst>
                                      </p:cBhvr>
                                      <p:to>
                                        <p:strVal val="visible"/>
                                      </p:to>
                                    </p:set>
                                    <p:anim calcmode="lin" valueType="num">
                                      <p:cBhvr additive="base">
                                        <p:cTn id="19" dur="500" fill="hold"/>
                                        <p:tgtEl>
                                          <p:spTgt spid="151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1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1555">
                                            <p:txEl>
                                              <p:pRg st="3" end="3"/>
                                            </p:txEl>
                                          </p:spTgt>
                                        </p:tgtEl>
                                        <p:attrNameLst>
                                          <p:attrName>style.visibility</p:attrName>
                                        </p:attrNameLst>
                                      </p:cBhvr>
                                      <p:to>
                                        <p:strVal val="visible"/>
                                      </p:to>
                                    </p:set>
                                    <p:anim calcmode="lin" valueType="num">
                                      <p:cBhvr additive="base">
                                        <p:cTn id="25" dur="500" fill="hold"/>
                                        <p:tgtEl>
                                          <p:spTgt spid="151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1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1555">
                                            <p:txEl>
                                              <p:pRg st="4" end="4"/>
                                            </p:txEl>
                                          </p:spTgt>
                                        </p:tgtEl>
                                        <p:attrNameLst>
                                          <p:attrName>style.visibility</p:attrName>
                                        </p:attrNameLst>
                                      </p:cBhvr>
                                      <p:to>
                                        <p:strVal val="visible"/>
                                      </p:to>
                                    </p:set>
                                    <p:anim calcmode="lin" valueType="num">
                                      <p:cBhvr additive="base">
                                        <p:cTn id="31" dur="500" fill="hold"/>
                                        <p:tgtEl>
                                          <p:spTgt spid="1515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1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1555">
                                            <p:txEl>
                                              <p:pRg st="5" end="5"/>
                                            </p:txEl>
                                          </p:spTgt>
                                        </p:tgtEl>
                                        <p:attrNameLst>
                                          <p:attrName>style.visibility</p:attrName>
                                        </p:attrNameLst>
                                      </p:cBhvr>
                                      <p:to>
                                        <p:strVal val="visible"/>
                                      </p:to>
                                    </p:set>
                                    <p:anim calcmode="lin" valueType="num">
                                      <p:cBhvr additive="base">
                                        <p:cTn id="37" dur="500" fill="hold"/>
                                        <p:tgtEl>
                                          <p:spTgt spid="1515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15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687D3ED-E02D-4D5D-8F0E-87D6DD58C67E}" type="slidenum">
              <a:rPr lang="en-US"/>
              <a:pPr>
                <a:defRPr/>
              </a:pPr>
              <a:t>13</a:t>
            </a:fld>
            <a:endParaRPr lang="en-US" dirty="0"/>
          </a:p>
        </p:txBody>
      </p:sp>
      <p:sp>
        <p:nvSpPr>
          <p:cNvPr id="20483" name="Rectangle 2"/>
          <p:cNvSpPr>
            <a:spLocks noGrp="1" noChangeArrowheads="1"/>
          </p:cNvSpPr>
          <p:nvPr>
            <p:ph type="title"/>
          </p:nvPr>
        </p:nvSpPr>
        <p:spPr>
          <a:xfrm>
            <a:off x="457200" y="0"/>
            <a:ext cx="8229600" cy="990600"/>
          </a:xfrm>
        </p:spPr>
        <p:txBody>
          <a:bodyPr/>
          <a:lstStyle/>
          <a:p>
            <a:pPr algn="l" eaLnBrk="1" hangingPunct="1"/>
            <a:r>
              <a:rPr lang="en-US" sz="3600" b="1" dirty="0" smtClean="0">
                <a:solidFill>
                  <a:srgbClr val="A50021"/>
                </a:solidFill>
                <a:latin typeface="Times New Roman" pitchFamily="18" charset="0"/>
              </a:rPr>
              <a:t>Driver Safety </a:t>
            </a:r>
          </a:p>
        </p:txBody>
      </p:sp>
      <p:sp>
        <p:nvSpPr>
          <p:cNvPr id="14339" name="Rectangle 3"/>
          <p:cNvSpPr>
            <a:spLocks noGrp="1" noChangeArrowheads="1"/>
          </p:cNvSpPr>
          <p:nvPr>
            <p:ph type="body" idx="1"/>
          </p:nvPr>
        </p:nvSpPr>
        <p:spPr>
          <a:xfrm>
            <a:off x="228600" y="990600"/>
            <a:ext cx="8458200" cy="5135563"/>
          </a:xfrm>
        </p:spPr>
        <p:txBody>
          <a:bodyPr/>
          <a:lstStyle/>
          <a:p>
            <a:pPr eaLnBrk="1" hangingPunct="1">
              <a:lnSpc>
                <a:spcPct val="90000"/>
              </a:lnSpc>
              <a:buFontTx/>
              <a:buBlip>
                <a:blip r:embed="rId2"/>
              </a:buBlip>
            </a:pPr>
            <a:r>
              <a:rPr lang="en-US" sz="2800" dirty="0" smtClean="0"/>
              <a:t>We attempt to absolve drivers – ourselves – of responsibility by calling a crash or collision an “</a:t>
            </a:r>
            <a:r>
              <a:rPr lang="en-US" sz="2800" i="1" dirty="0" smtClean="0"/>
              <a:t>accident”?</a:t>
            </a:r>
          </a:p>
          <a:p>
            <a:pPr eaLnBrk="1" hangingPunct="1">
              <a:lnSpc>
                <a:spcPct val="90000"/>
              </a:lnSpc>
              <a:buFontTx/>
              <a:buBlip>
                <a:blip r:embed="rId2"/>
              </a:buBlip>
            </a:pPr>
            <a:r>
              <a:rPr lang="en-US" sz="2800" dirty="0" smtClean="0"/>
              <a:t>You may not believe that you intended to hit the car in front of you when it slowed or stopped, but </a:t>
            </a:r>
            <a:r>
              <a:rPr lang="en-US" sz="2800" b="1" dirty="0" smtClean="0"/>
              <a:t>your failure to control your vehicle</a:t>
            </a:r>
            <a:r>
              <a:rPr lang="en-US" sz="2800" dirty="0" smtClean="0"/>
              <a:t> made that collision take place.</a:t>
            </a:r>
          </a:p>
          <a:p>
            <a:pPr eaLnBrk="1" hangingPunct="1">
              <a:lnSpc>
                <a:spcPct val="90000"/>
              </a:lnSpc>
              <a:buFontTx/>
              <a:buBlip>
                <a:blip r:embed="rId2"/>
              </a:buBlip>
            </a:pPr>
            <a:r>
              <a:rPr lang="en-US" sz="2800" dirty="0" smtClean="0"/>
              <a:t>The collision is your fault; it was not an “accident.”</a:t>
            </a:r>
          </a:p>
          <a:p>
            <a:pPr eaLnBrk="1" hangingPunct="1">
              <a:lnSpc>
                <a:spcPct val="90000"/>
              </a:lnSpc>
              <a:buFontTx/>
              <a:buBlip>
                <a:blip r:embed="rId2"/>
              </a:buBlip>
            </a:pPr>
            <a:r>
              <a:rPr lang="en-US" sz="2800" dirty="0" smtClean="0"/>
              <a:t>You are required to be in control of your vehicle at all times – not sometimes, not just when you decide to pay attention:</a:t>
            </a:r>
          </a:p>
          <a:p>
            <a:pPr eaLnBrk="1" hangingPunct="1">
              <a:lnSpc>
                <a:spcPct val="90000"/>
              </a:lnSpc>
              <a:buFontTx/>
              <a:buBlip>
                <a:blip r:embed="rId2"/>
              </a:buBlip>
            </a:pPr>
            <a:r>
              <a:rPr lang="en-US" sz="2800" b="1" dirty="0" smtClean="0"/>
              <a:t>AT ALL TIMES!</a:t>
            </a: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0C0D2C7-B22D-4DD8-A596-485323F76392}" type="slidenum">
              <a:rPr lang="en-US"/>
              <a:pPr>
                <a:defRPr/>
              </a:pPr>
              <a:t>130</a:t>
            </a:fld>
            <a:endParaRPr lang="en-US" dirty="0"/>
          </a:p>
        </p:txBody>
      </p:sp>
      <p:sp>
        <p:nvSpPr>
          <p:cNvPr id="12083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Parking Lots</a:t>
            </a:r>
          </a:p>
        </p:txBody>
      </p:sp>
      <p:sp>
        <p:nvSpPr>
          <p:cNvPr id="150531" name="Rectangle 3"/>
          <p:cNvSpPr>
            <a:spLocks noGrp="1" noChangeArrowheads="1"/>
          </p:cNvSpPr>
          <p:nvPr>
            <p:ph type="body" idx="1"/>
          </p:nvPr>
        </p:nvSpPr>
        <p:spPr>
          <a:xfrm>
            <a:off x="381000" y="762000"/>
            <a:ext cx="8458200" cy="5364163"/>
          </a:xfrm>
        </p:spPr>
        <p:txBody>
          <a:bodyPr/>
          <a:lstStyle/>
          <a:p>
            <a:pPr eaLnBrk="1" hangingPunct="1">
              <a:buFontTx/>
              <a:buNone/>
            </a:pPr>
            <a:r>
              <a:rPr lang="en-US" u="sng" dirty="0" smtClean="0"/>
              <a:t>In </a:t>
            </a:r>
            <a:r>
              <a:rPr lang="en-US" i="1" u="sng" dirty="0" smtClean="0"/>
              <a:t>Parking Lots</a:t>
            </a:r>
            <a:r>
              <a:rPr lang="en-US" dirty="0" smtClean="0"/>
              <a:t>:</a:t>
            </a:r>
          </a:p>
          <a:p>
            <a:pPr eaLnBrk="1" hangingPunct="1">
              <a:buFontTx/>
              <a:buBlip>
                <a:blip r:embed="rId2"/>
              </a:buBlip>
            </a:pPr>
            <a:r>
              <a:rPr lang="en-US" dirty="0" smtClean="0"/>
              <a:t>Drive slowly.</a:t>
            </a:r>
          </a:p>
          <a:p>
            <a:pPr eaLnBrk="1" hangingPunct="1">
              <a:buFontTx/>
              <a:buBlip>
                <a:blip r:embed="rId2"/>
              </a:buBlip>
            </a:pPr>
            <a:r>
              <a:rPr lang="en-US" b="1" dirty="0" smtClean="0"/>
              <a:t>Do</a:t>
            </a:r>
            <a:r>
              <a:rPr lang="en-US" dirty="0" smtClean="0"/>
              <a:t> expect any vehicle in your path to be about to pull out.</a:t>
            </a:r>
          </a:p>
          <a:p>
            <a:pPr eaLnBrk="1" hangingPunct="1">
              <a:buFontTx/>
              <a:buBlip>
                <a:blip r:embed="rId2"/>
              </a:buBlip>
            </a:pPr>
            <a:r>
              <a:rPr lang="en-US" b="1" dirty="0" smtClean="0"/>
              <a:t>Don’t</a:t>
            </a:r>
            <a:r>
              <a:rPr lang="en-US" dirty="0" smtClean="0"/>
              <a:t> </a:t>
            </a:r>
            <a:r>
              <a:rPr lang="en-US" b="1" dirty="0" smtClean="0"/>
              <a:t>expect</a:t>
            </a:r>
            <a:r>
              <a:rPr lang="en-US" dirty="0" smtClean="0"/>
              <a:t> other drivers to see you.</a:t>
            </a:r>
          </a:p>
          <a:p>
            <a:pPr eaLnBrk="1" hangingPunct="1">
              <a:buFontTx/>
              <a:buBlip>
                <a:blip r:embed="rId2"/>
              </a:buBlip>
            </a:pPr>
            <a:r>
              <a:rPr lang="en-US" dirty="0" smtClean="0"/>
              <a:t>Don’t even expect them to </a:t>
            </a:r>
            <a:r>
              <a:rPr lang="en-US" i="1" dirty="0" smtClean="0"/>
              <a:t>look</a:t>
            </a:r>
            <a:r>
              <a:rPr lang="en-US" dirty="0" smtClean="0"/>
              <a:t> as they pull out in front of you.</a:t>
            </a:r>
          </a:p>
          <a:p>
            <a:pPr eaLnBrk="1" hangingPunct="1">
              <a:buFont typeface="Symbol" pitchFamily="18" charset="2"/>
              <a:buChar char=""/>
            </a:pPr>
            <a:endParaRPr lang="en-US" dirty="0" smtClean="0"/>
          </a:p>
          <a:p>
            <a:pPr eaLnBrk="1" hangingPunct="1">
              <a:buFont typeface="Symbol" pitchFamily="18" charset="2"/>
              <a:buChar char=""/>
            </a:pPr>
            <a:endParaRPr lang="en-US" dirty="0" smtClean="0"/>
          </a:p>
        </p:txBody>
      </p:sp>
      <p:pic>
        <p:nvPicPr>
          <p:cNvPr id="137217" name="Picture 1" descr="C:\Documents and Settings\Tom\My Documents\Business\Driver Safety\misc. driver course\2609264.jpg"/>
          <p:cNvPicPr>
            <a:picLocks noChangeAspect="1" noChangeArrowheads="1"/>
          </p:cNvPicPr>
          <p:nvPr/>
        </p:nvPicPr>
        <p:blipFill>
          <a:blip r:embed="rId3"/>
          <a:srcRect/>
          <a:stretch>
            <a:fillRect/>
          </a:stretch>
        </p:blipFill>
        <p:spPr bwMode="auto">
          <a:xfrm>
            <a:off x="2438400" y="4648200"/>
            <a:ext cx="4495800" cy="2209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additive="base">
                                        <p:cTn id="7" dur="500" fill="hold"/>
                                        <p:tgtEl>
                                          <p:spTgt spid="150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0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anim calcmode="lin" valueType="num">
                                      <p:cBhvr additive="base">
                                        <p:cTn id="19" dur="5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0531">
                                            <p:txEl>
                                              <p:pRg st="3" end="3"/>
                                            </p:txEl>
                                          </p:spTgt>
                                        </p:tgtEl>
                                        <p:attrNameLst>
                                          <p:attrName>style.visibility</p:attrName>
                                        </p:attrNameLst>
                                      </p:cBhvr>
                                      <p:to>
                                        <p:strVal val="visible"/>
                                      </p:to>
                                    </p:set>
                                    <p:anim calcmode="lin" valueType="num">
                                      <p:cBhvr additive="base">
                                        <p:cTn id="25" dur="500" fill="hold"/>
                                        <p:tgtEl>
                                          <p:spTgt spid="150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0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0531">
                                            <p:txEl>
                                              <p:pRg st="4" end="4"/>
                                            </p:txEl>
                                          </p:spTgt>
                                        </p:tgtEl>
                                        <p:attrNameLst>
                                          <p:attrName>style.visibility</p:attrName>
                                        </p:attrNameLst>
                                      </p:cBhvr>
                                      <p:to>
                                        <p:strVal val="visible"/>
                                      </p:to>
                                    </p:set>
                                    <p:anim calcmode="lin" valueType="num">
                                      <p:cBhvr additive="base">
                                        <p:cTn id="31" dur="500" fill="hold"/>
                                        <p:tgtEl>
                                          <p:spTgt spid="150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0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05E5F82-8956-4780-B47F-AE5F723AE326}" type="slidenum">
              <a:rPr lang="en-US"/>
              <a:pPr>
                <a:defRPr/>
              </a:pPr>
              <a:t>131</a:t>
            </a:fld>
            <a:endParaRPr lang="en-US" dirty="0"/>
          </a:p>
        </p:txBody>
      </p:sp>
      <p:sp>
        <p:nvSpPr>
          <p:cNvPr id="12185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49507" name="Rectangle 3"/>
          <p:cNvSpPr>
            <a:spLocks noGrp="1" noChangeArrowheads="1"/>
          </p:cNvSpPr>
          <p:nvPr>
            <p:ph type="body" idx="1"/>
          </p:nvPr>
        </p:nvSpPr>
        <p:spPr>
          <a:xfrm>
            <a:off x="381000" y="1143000"/>
            <a:ext cx="8458200" cy="4983163"/>
          </a:xfrm>
        </p:spPr>
        <p:txBody>
          <a:bodyPr/>
          <a:lstStyle/>
          <a:p>
            <a:pPr eaLnBrk="1" hangingPunct="1">
              <a:lnSpc>
                <a:spcPct val="90000"/>
              </a:lnSpc>
              <a:buFontTx/>
              <a:buBlip>
                <a:blip r:embed="rId2"/>
              </a:buBlip>
            </a:pPr>
            <a:r>
              <a:rPr lang="en-US" b="1" i="1" dirty="0" smtClean="0"/>
              <a:t>Cover the brake</a:t>
            </a:r>
            <a:r>
              <a:rPr lang="en-US" dirty="0" smtClean="0"/>
              <a:t>: remove foot from accelerator and place </a:t>
            </a:r>
            <a:r>
              <a:rPr lang="en-US" i="1" dirty="0" smtClean="0"/>
              <a:t>over</a:t>
            </a:r>
            <a:r>
              <a:rPr lang="en-US" dirty="0" smtClean="0"/>
              <a:t> the brake in anticipation of stopping. </a:t>
            </a:r>
          </a:p>
          <a:p>
            <a:pPr eaLnBrk="1" hangingPunct="1">
              <a:lnSpc>
                <a:spcPct val="90000"/>
              </a:lnSpc>
              <a:buFontTx/>
              <a:buBlip>
                <a:blip r:embed="rId2"/>
              </a:buBlip>
            </a:pPr>
            <a:r>
              <a:rPr lang="en-US" dirty="0" smtClean="0"/>
              <a:t>This reduces your reaction time when braking.</a:t>
            </a:r>
          </a:p>
          <a:p>
            <a:pPr eaLnBrk="1" hangingPunct="1">
              <a:lnSpc>
                <a:spcPct val="90000"/>
              </a:lnSpc>
              <a:buFontTx/>
              <a:buBlip>
                <a:blip r:embed="rId2"/>
              </a:buBlip>
            </a:pPr>
            <a:r>
              <a:rPr lang="en-US" dirty="0" smtClean="0"/>
              <a:t>Practice it when traffic is stopped ahead of you, you are approaching a traffic light, or entering into a curve.</a:t>
            </a:r>
          </a:p>
          <a:p>
            <a:pPr eaLnBrk="1" hangingPunct="1">
              <a:lnSpc>
                <a:spcPct val="90000"/>
              </a:lnSpc>
              <a:buFontTx/>
              <a:buBlip>
                <a:blip r:embed="rId2"/>
              </a:buBlip>
            </a:pPr>
            <a:r>
              <a:rPr lang="en-US" dirty="0" smtClean="0"/>
              <a:t>Of course you must first be paying </a:t>
            </a:r>
            <a:r>
              <a:rPr lang="en-US" b="1" dirty="0" smtClean="0"/>
              <a:t>attention</a:t>
            </a:r>
            <a:r>
              <a:rPr lang="en-US" dirty="0" smtClean="0"/>
              <a:t> to your driving and looking ahead.</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additive="base">
                                        <p:cTn id="7" dur="500" fill="hold"/>
                                        <p:tgtEl>
                                          <p:spTgt spid="149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9507">
                                            <p:txEl>
                                              <p:pRg st="1" end="1"/>
                                            </p:txEl>
                                          </p:spTgt>
                                        </p:tgtEl>
                                        <p:attrNameLst>
                                          <p:attrName>style.visibility</p:attrName>
                                        </p:attrNameLst>
                                      </p:cBhvr>
                                      <p:to>
                                        <p:strVal val="visible"/>
                                      </p:to>
                                    </p:set>
                                    <p:anim calcmode="lin" valueType="num">
                                      <p:cBhvr additive="base">
                                        <p:cTn id="13" dur="500" fill="hold"/>
                                        <p:tgtEl>
                                          <p:spTgt spid="149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9507">
                                            <p:txEl>
                                              <p:pRg st="2" end="2"/>
                                            </p:txEl>
                                          </p:spTgt>
                                        </p:tgtEl>
                                        <p:attrNameLst>
                                          <p:attrName>style.visibility</p:attrName>
                                        </p:attrNameLst>
                                      </p:cBhvr>
                                      <p:to>
                                        <p:strVal val="visible"/>
                                      </p:to>
                                    </p:set>
                                    <p:anim calcmode="lin" valueType="num">
                                      <p:cBhvr additive="base">
                                        <p:cTn id="19" dur="500" fill="hold"/>
                                        <p:tgtEl>
                                          <p:spTgt spid="149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9507">
                                            <p:txEl>
                                              <p:pRg st="3" end="3"/>
                                            </p:txEl>
                                          </p:spTgt>
                                        </p:tgtEl>
                                        <p:attrNameLst>
                                          <p:attrName>style.visibility</p:attrName>
                                        </p:attrNameLst>
                                      </p:cBhvr>
                                      <p:to>
                                        <p:strVal val="visible"/>
                                      </p:to>
                                    </p:set>
                                    <p:anim calcmode="lin" valueType="num">
                                      <p:cBhvr additive="base">
                                        <p:cTn id="25" dur="500" fill="hold"/>
                                        <p:tgtEl>
                                          <p:spTgt spid="149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95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BC89FF8-CCB9-410D-86B2-3FDBD5C498E4}" type="slidenum">
              <a:rPr lang="en-US"/>
              <a:pPr>
                <a:defRPr/>
              </a:pPr>
              <a:t>132</a:t>
            </a:fld>
            <a:endParaRPr lang="en-US" dirty="0"/>
          </a:p>
        </p:txBody>
      </p:sp>
      <p:sp>
        <p:nvSpPr>
          <p:cNvPr id="12288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48483" name="Rectangle 3"/>
          <p:cNvSpPr>
            <a:spLocks noGrp="1" noChangeArrowheads="1"/>
          </p:cNvSpPr>
          <p:nvPr>
            <p:ph type="body" idx="1"/>
          </p:nvPr>
        </p:nvSpPr>
        <p:spPr>
          <a:xfrm>
            <a:off x="304800" y="1143000"/>
            <a:ext cx="8534400" cy="4983163"/>
          </a:xfrm>
        </p:spPr>
        <p:txBody>
          <a:bodyPr/>
          <a:lstStyle/>
          <a:p>
            <a:pPr eaLnBrk="1" hangingPunct="1">
              <a:buFontTx/>
              <a:buNone/>
            </a:pPr>
            <a:r>
              <a:rPr lang="en-US" sz="2800" i="1" u="sng" dirty="0" smtClean="0"/>
              <a:t>Steer with two hands</a:t>
            </a:r>
            <a:r>
              <a:rPr lang="en-US" sz="2800" dirty="0" smtClean="0"/>
              <a:t>:</a:t>
            </a:r>
          </a:p>
          <a:p>
            <a:pPr eaLnBrk="1" hangingPunct="1">
              <a:buFontTx/>
              <a:buBlip>
                <a:blip r:embed="rId2"/>
              </a:buBlip>
            </a:pPr>
            <a:r>
              <a:rPr lang="en-US" sz="2800" dirty="0" smtClean="0"/>
              <a:t>You </a:t>
            </a:r>
            <a:r>
              <a:rPr lang="en-US" sz="2800" b="1" dirty="0" smtClean="0"/>
              <a:t>cannot </a:t>
            </a:r>
            <a:r>
              <a:rPr lang="en-US" sz="2800" dirty="0" smtClean="0"/>
              <a:t>react properly with one hand in an </a:t>
            </a:r>
            <a:r>
              <a:rPr lang="en-US" sz="2800" b="1" dirty="0" smtClean="0"/>
              <a:t>emergency</a:t>
            </a:r>
            <a:r>
              <a:rPr lang="en-US" sz="2800" dirty="0" smtClean="0"/>
              <a:t>.</a:t>
            </a:r>
          </a:p>
          <a:p>
            <a:pPr lvl="1" eaLnBrk="1" hangingPunct="1">
              <a:buFontTx/>
              <a:buBlip>
                <a:blip r:embed="rId2"/>
              </a:buBlip>
            </a:pPr>
            <a:r>
              <a:rPr lang="en-US" sz="2400" dirty="0" smtClean="0"/>
              <a:t>Not expecting the need for an emergency reaction?</a:t>
            </a:r>
          </a:p>
          <a:p>
            <a:pPr lvl="1" eaLnBrk="1" hangingPunct="1">
              <a:buFontTx/>
              <a:buBlip>
                <a:blip r:embed="rId2"/>
              </a:buBlip>
            </a:pPr>
            <a:r>
              <a:rPr lang="en-US" sz="2400" b="1" dirty="0" smtClean="0"/>
              <a:t>You cannot anticipate an emergency!!</a:t>
            </a:r>
            <a:r>
              <a:rPr lang="en-US" sz="2400" dirty="0" smtClean="0"/>
              <a:t> </a:t>
            </a:r>
          </a:p>
          <a:p>
            <a:pPr eaLnBrk="1" hangingPunct="1">
              <a:buFontTx/>
              <a:buBlip>
                <a:blip r:embed="rId2"/>
              </a:buBlip>
            </a:pPr>
            <a:r>
              <a:rPr lang="en-US" sz="2800" dirty="0" smtClean="0"/>
              <a:t>Place your hands at 8 and 4 o’clock on the wheel. </a:t>
            </a:r>
          </a:p>
          <a:p>
            <a:pPr eaLnBrk="1" hangingPunct="1">
              <a:buFontTx/>
              <a:buBlip>
                <a:blip r:embed="rId2"/>
              </a:buBlip>
            </a:pPr>
            <a:r>
              <a:rPr lang="en-US" sz="2800" dirty="0" smtClean="0"/>
              <a:t>And, if you have both hands on the wheel you won’t be fiddling with non-driving activities.</a:t>
            </a:r>
          </a:p>
        </p:txBody>
      </p:sp>
      <p:pic>
        <p:nvPicPr>
          <p:cNvPr id="135169" name="Picture 1" descr="C:\Documents and Settings\Tom\My Documents\Business\Driver Safety\misc. driver course\96_watermark_320x240_Hands%20on%20Wheel.jpg"/>
          <p:cNvPicPr>
            <a:picLocks noChangeAspect="1" noChangeArrowheads="1"/>
          </p:cNvPicPr>
          <p:nvPr/>
        </p:nvPicPr>
        <p:blipFill>
          <a:blip r:embed="rId3"/>
          <a:srcRect/>
          <a:stretch>
            <a:fillRect/>
          </a:stretch>
        </p:blipFill>
        <p:spPr bwMode="auto">
          <a:xfrm>
            <a:off x="2819400" y="4953000"/>
            <a:ext cx="3048000" cy="17145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 calcmode="lin" valueType="num">
                                      <p:cBhvr additive="base">
                                        <p:cTn id="7" dur="500" fill="hold"/>
                                        <p:tgtEl>
                                          <p:spTgt spid="148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8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8483">
                                            <p:txEl>
                                              <p:pRg st="1" end="1"/>
                                            </p:txEl>
                                          </p:spTgt>
                                        </p:tgtEl>
                                        <p:attrNameLst>
                                          <p:attrName>style.visibility</p:attrName>
                                        </p:attrNameLst>
                                      </p:cBhvr>
                                      <p:to>
                                        <p:strVal val="visible"/>
                                      </p:to>
                                    </p:set>
                                    <p:anim calcmode="lin" valueType="num">
                                      <p:cBhvr additive="base">
                                        <p:cTn id="13" dur="500" fill="hold"/>
                                        <p:tgtEl>
                                          <p:spTgt spid="148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8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8483">
                                            <p:txEl>
                                              <p:pRg st="2" end="2"/>
                                            </p:txEl>
                                          </p:spTgt>
                                        </p:tgtEl>
                                        <p:attrNameLst>
                                          <p:attrName>style.visibility</p:attrName>
                                        </p:attrNameLst>
                                      </p:cBhvr>
                                      <p:to>
                                        <p:strVal val="visible"/>
                                      </p:to>
                                    </p:set>
                                    <p:anim calcmode="lin" valueType="num">
                                      <p:cBhvr additive="base">
                                        <p:cTn id="19" dur="500" fill="hold"/>
                                        <p:tgtEl>
                                          <p:spTgt spid="148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8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8483">
                                            <p:txEl>
                                              <p:pRg st="3" end="3"/>
                                            </p:txEl>
                                          </p:spTgt>
                                        </p:tgtEl>
                                        <p:attrNameLst>
                                          <p:attrName>style.visibility</p:attrName>
                                        </p:attrNameLst>
                                      </p:cBhvr>
                                      <p:to>
                                        <p:strVal val="visible"/>
                                      </p:to>
                                    </p:set>
                                    <p:anim calcmode="lin" valueType="num">
                                      <p:cBhvr additive="base">
                                        <p:cTn id="25" dur="500" fill="hold"/>
                                        <p:tgtEl>
                                          <p:spTgt spid="148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8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8483">
                                            <p:txEl>
                                              <p:pRg st="4" end="4"/>
                                            </p:txEl>
                                          </p:spTgt>
                                        </p:tgtEl>
                                        <p:attrNameLst>
                                          <p:attrName>style.visibility</p:attrName>
                                        </p:attrNameLst>
                                      </p:cBhvr>
                                      <p:to>
                                        <p:strVal val="visible"/>
                                      </p:to>
                                    </p:set>
                                    <p:anim calcmode="lin" valueType="num">
                                      <p:cBhvr additive="base">
                                        <p:cTn id="31" dur="500" fill="hold"/>
                                        <p:tgtEl>
                                          <p:spTgt spid="1484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8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8483">
                                            <p:txEl>
                                              <p:pRg st="5" end="5"/>
                                            </p:txEl>
                                          </p:spTgt>
                                        </p:tgtEl>
                                        <p:attrNameLst>
                                          <p:attrName>style.visibility</p:attrName>
                                        </p:attrNameLst>
                                      </p:cBhvr>
                                      <p:to>
                                        <p:strVal val="visible"/>
                                      </p:to>
                                    </p:set>
                                    <p:anim calcmode="lin" valueType="num">
                                      <p:cBhvr additive="base">
                                        <p:cTn id="37" dur="500" fill="hold"/>
                                        <p:tgtEl>
                                          <p:spTgt spid="1484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84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CAB610D-316A-4EEA-8BE8-8DF04042F2A4}" type="slidenum">
              <a:rPr lang="en-US"/>
              <a:pPr>
                <a:defRPr/>
              </a:pPr>
              <a:t>133</a:t>
            </a:fld>
            <a:endParaRPr lang="en-US" dirty="0"/>
          </a:p>
        </p:txBody>
      </p:sp>
      <p:sp>
        <p:nvSpPr>
          <p:cNvPr id="12390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65891" name="Rectangle 3"/>
          <p:cNvSpPr>
            <a:spLocks noGrp="1" noChangeArrowheads="1"/>
          </p:cNvSpPr>
          <p:nvPr>
            <p:ph type="body" idx="1"/>
          </p:nvPr>
        </p:nvSpPr>
        <p:spPr>
          <a:xfrm>
            <a:off x="304800" y="1143000"/>
            <a:ext cx="8534400" cy="4983163"/>
          </a:xfrm>
        </p:spPr>
        <p:txBody>
          <a:bodyPr/>
          <a:lstStyle/>
          <a:p>
            <a:pPr eaLnBrk="1" hangingPunct="1">
              <a:buFontTx/>
              <a:buNone/>
            </a:pPr>
            <a:r>
              <a:rPr lang="en-US" i="1" u="sng" dirty="0" smtClean="0"/>
              <a:t>Correct tire pressure</a:t>
            </a:r>
            <a:r>
              <a:rPr lang="en-US" i="1" dirty="0" smtClean="0"/>
              <a:t>:</a:t>
            </a:r>
          </a:p>
          <a:p>
            <a:pPr eaLnBrk="1" hangingPunct="1">
              <a:buFontTx/>
              <a:buBlip>
                <a:blip r:embed="rId2"/>
              </a:buBlip>
            </a:pPr>
            <a:r>
              <a:rPr lang="en-US" dirty="0" smtClean="0"/>
              <a:t>Gives you better control of your vehicle.</a:t>
            </a:r>
          </a:p>
          <a:p>
            <a:pPr eaLnBrk="1" hangingPunct="1">
              <a:buFontTx/>
              <a:buBlip>
                <a:blip r:embed="rId2"/>
              </a:buBlip>
            </a:pPr>
            <a:r>
              <a:rPr lang="en-US" dirty="0" smtClean="0"/>
              <a:t>Reduces fuel consumption.</a:t>
            </a:r>
          </a:p>
          <a:p>
            <a:pPr eaLnBrk="1" hangingPunct="1">
              <a:buFontTx/>
              <a:buBlip>
                <a:blip r:embed="rId2"/>
              </a:buBlip>
            </a:pPr>
            <a:r>
              <a:rPr lang="en-US" dirty="0" smtClean="0"/>
              <a:t>Reduces tire wear.</a:t>
            </a:r>
          </a:p>
          <a:p>
            <a:pPr lvl="8">
              <a:buFontTx/>
              <a:buBlip>
                <a:blip r:embed="rId2"/>
              </a:buBlip>
            </a:pPr>
            <a:r>
              <a:rPr lang="en-US" b="1" dirty="0" smtClean="0"/>
              <a:t>And worn tires give  a driver less control.</a:t>
            </a:r>
            <a:r>
              <a:rPr lang="en-US" dirty="0" smtClean="0"/>
              <a:t>                            </a:t>
            </a:r>
          </a:p>
        </p:txBody>
      </p:sp>
      <p:pic>
        <p:nvPicPr>
          <p:cNvPr id="134145" name="Picture 1" descr="C:\Documents and Settings\Tom\My Documents\Business\Driver Safety\misc. driver course\air-pressure.jpg"/>
          <p:cNvPicPr>
            <a:picLocks noChangeAspect="1" noChangeArrowheads="1"/>
          </p:cNvPicPr>
          <p:nvPr/>
        </p:nvPicPr>
        <p:blipFill>
          <a:blip r:embed="rId3"/>
          <a:srcRect/>
          <a:stretch>
            <a:fillRect/>
          </a:stretch>
        </p:blipFill>
        <p:spPr bwMode="auto">
          <a:xfrm>
            <a:off x="914400" y="3733800"/>
            <a:ext cx="2971800" cy="2362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1" end="1"/>
                                            </p:txEl>
                                          </p:spTgt>
                                        </p:tgtEl>
                                        <p:attrNameLst>
                                          <p:attrName>style.visibility</p:attrName>
                                        </p:attrNameLst>
                                      </p:cBhvr>
                                      <p:to>
                                        <p:strVal val="visible"/>
                                      </p:to>
                                    </p:set>
                                    <p:anim calcmode="lin" valueType="num">
                                      <p:cBhvr additive="base">
                                        <p:cTn id="13" dur="500" fill="hold"/>
                                        <p:tgtEl>
                                          <p:spTgt spid="165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2" end="2"/>
                                            </p:txEl>
                                          </p:spTgt>
                                        </p:tgtEl>
                                        <p:attrNameLst>
                                          <p:attrName>style.visibility</p:attrName>
                                        </p:attrNameLst>
                                      </p:cBhvr>
                                      <p:to>
                                        <p:strVal val="visible"/>
                                      </p:to>
                                    </p:set>
                                    <p:anim calcmode="lin" valueType="num">
                                      <p:cBhvr additive="base">
                                        <p:cTn id="19"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5891">
                                            <p:txEl>
                                              <p:pRg st="3" end="3"/>
                                            </p:txEl>
                                          </p:spTgt>
                                        </p:tgtEl>
                                        <p:attrNameLst>
                                          <p:attrName>style.visibility</p:attrName>
                                        </p:attrNameLst>
                                      </p:cBhvr>
                                      <p:to>
                                        <p:strVal val="visible"/>
                                      </p:to>
                                    </p:set>
                                    <p:anim calcmode="lin" valueType="num">
                                      <p:cBhvr additive="base">
                                        <p:cTn id="25" dur="500" fill="hold"/>
                                        <p:tgtEl>
                                          <p:spTgt spid="165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5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5891">
                                            <p:txEl>
                                              <p:pRg st="4" end="4"/>
                                            </p:txEl>
                                          </p:spTgt>
                                        </p:tgtEl>
                                        <p:attrNameLst>
                                          <p:attrName>style.visibility</p:attrName>
                                        </p:attrNameLst>
                                      </p:cBhvr>
                                      <p:to>
                                        <p:strVal val="visible"/>
                                      </p:to>
                                    </p:set>
                                    <p:anim calcmode="lin" valueType="num">
                                      <p:cBhvr additive="base">
                                        <p:cTn id="31" dur="5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90F4115-0375-4AF6-88C2-9C517319A68E}" type="slidenum">
              <a:rPr lang="en-US"/>
              <a:pPr>
                <a:defRPr/>
              </a:pPr>
              <a:t>134</a:t>
            </a:fld>
            <a:endParaRPr lang="en-US" dirty="0"/>
          </a:p>
        </p:txBody>
      </p:sp>
      <p:sp>
        <p:nvSpPr>
          <p:cNvPr id="12493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77155" name="Rectangle 3"/>
          <p:cNvSpPr>
            <a:spLocks noGrp="1" noChangeArrowheads="1"/>
          </p:cNvSpPr>
          <p:nvPr>
            <p:ph type="body" idx="1"/>
          </p:nvPr>
        </p:nvSpPr>
        <p:spPr>
          <a:xfrm>
            <a:off x="304800" y="1143000"/>
            <a:ext cx="8534400" cy="4983163"/>
          </a:xfrm>
        </p:spPr>
        <p:txBody>
          <a:bodyPr/>
          <a:lstStyle/>
          <a:p>
            <a:pPr eaLnBrk="1" hangingPunct="1">
              <a:buFontTx/>
              <a:buNone/>
            </a:pPr>
            <a:r>
              <a:rPr lang="en-US" i="1" u="sng" dirty="0" smtClean="0"/>
              <a:t>Backing up</a:t>
            </a:r>
            <a:r>
              <a:rPr lang="en-US" i="1" dirty="0" smtClean="0"/>
              <a:t>:</a:t>
            </a:r>
          </a:p>
          <a:p>
            <a:pPr eaLnBrk="1" hangingPunct="1">
              <a:buFontTx/>
              <a:buBlip>
                <a:blip r:embed="rId2"/>
              </a:buBlip>
            </a:pPr>
            <a:r>
              <a:rPr lang="en-US" dirty="0" smtClean="0"/>
              <a:t>Absolutely requires </a:t>
            </a:r>
            <a:r>
              <a:rPr lang="en-US" b="1" dirty="0" smtClean="0"/>
              <a:t>extra care</a:t>
            </a:r>
            <a:r>
              <a:rPr lang="en-US" dirty="0" smtClean="0"/>
              <a:t> and attention.</a:t>
            </a:r>
          </a:p>
          <a:p>
            <a:pPr eaLnBrk="1" hangingPunct="1">
              <a:buFontTx/>
              <a:buBlip>
                <a:blip r:embed="rId2"/>
              </a:buBlip>
            </a:pPr>
            <a:r>
              <a:rPr lang="en-US" dirty="0" smtClean="0"/>
              <a:t>Hundreds of kids are run over by their own family each year right on their own driveways.</a:t>
            </a:r>
          </a:p>
          <a:p>
            <a:pPr lvl="1" eaLnBrk="1" hangingPunct="1">
              <a:buFontTx/>
              <a:buBlip>
                <a:blip r:embed="rId2"/>
              </a:buBlip>
            </a:pPr>
            <a:r>
              <a:rPr lang="en-US" dirty="0" smtClean="0"/>
              <a:t>As well as in parking lots and on the street.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 calcmode="lin" valueType="num">
                                      <p:cBhvr additive="base">
                                        <p:cTn id="7" dur="500" fill="hold"/>
                                        <p:tgtEl>
                                          <p:spTgt spid="177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7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7155">
                                            <p:txEl>
                                              <p:pRg st="1" end="1"/>
                                            </p:txEl>
                                          </p:spTgt>
                                        </p:tgtEl>
                                        <p:attrNameLst>
                                          <p:attrName>style.visibility</p:attrName>
                                        </p:attrNameLst>
                                      </p:cBhvr>
                                      <p:to>
                                        <p:strVal val="visible"/>
                                      </p:to>
                                    </p:set>
                                    <p:anim calcmode="lin" valueType="num">
                                      <p:cBhvr additive="base">
                                        <p:cTn id="13" dur="500" fill="hold"/>
                                        <p:tgtEl>
                                          <p:spTgt spid="177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7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7155">
                                            <p:txEl>
                                              <p:pRg st="2" end="2"/>
                                            </p:txEl>
                                          </p:spTgt>
                                        </p:tgtEl>
                                        <p:attrNameLst>
                                          <p:attrName>style.visibility</p:attrName>
                                        </p:attrNameLst>
                                      </p:cBhvr>
                                      <p:to>
                                        <p:strVal val="visible"/>
                                      </p:to>
                                    </p:set>
                                    <p:anim calcmode="lin" valueType="num">
                                      <p:cBhvr additive="base">
                                        <p:cTn id="19" dur="500" fill="hold"/>
                                        <p:tgtEl>
                                          <p:spTgt spid="177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7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7155">
                                            <p:txEl>
                                              <p:pRg st="3" end="3"/>
                                            </p:txEl>
                                          </p:spTgt>
                                        </p:tgtEl>
                                        <p:attrNameLst>
                                          <p:attrName>style.visibility</p:attrName>
                                        </p:attrNameLst>
                                      </p:cBhvr>
                                      <p:to>
                                        <p:strVal val="visible"/>
                                      </p:to>
                                    </p:set>
                                    <p:anim calcmode="lin" valueType="num">
                                      <p:cBhvr additive="base">
                                        <p:cTn id="25" dur="500" fill="hold"/>
                                        <p:tgtEl>
                                          <p:spTgt spid="177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71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B4B6B6D-DEC2-4A36-93A3-A5DB90C2C775}" type="slidenum">
              <a:rPr lang="en-US"/>
              <a:pPr>
                <a:defRPr/>
              </a:pPr>
              <a:t>135</a:t>
            </a:fld>
            <a:endParaRPr lang="en-US" dirty="0"/>
          </a:p>
        </p:txBody>
      </p:sp>
      <p:sp>
        <p:nvSpPr>
          <p:cNvPr id="12595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76131" name="Rectangle 3"/>
          <p:cNvSpPr>
            <a:spLocks noGrp="1" noChangeArrowheads="1"/>
          </p:cNvSpPr>
          <p:nvPr>
            <p:ph type="body" idx="1"/>
          </p:nvPr>
        </p:nvSpPr>
        <p:spPr>
          <a:xfrm>
            <a:off x="228600" y="990600"/>
            <a:ext cx="8610600" cy="5135563"/>
          </a:xfrm>
        </p:spPr>
        <p:txBody>
          <a:bodyPr/>
          <a:lstStyle/>
          <a:p>
            <a:pPr eaLnBrk="1" hangingPunct="1">
              <a:lnSpc>
                <a:spcPct val="90000"/>
              </a:lnSpc>
              <a:buFontTx/>
              <a:buBlip>
                <a:blip r:embed="rId2"/>
              </a:buBlip>
            </a:pPr>
            <a:r>
              <a:rPr lang="en-US" sz="2800" dirty="0" smtClean="0"/>
              <a:t>Many drivers believe they have better driving skills than the “average” driver.</a:t>
            </a:r>
          </a:p>
          <a:p>
            <a:pPr lvl="1" eaLnBrk="1" hangingPunct="1">
              <a:lnSpc>
                <a:spcPct val="90000"/>
              </a:lnSpc>
              <a:buFontTx/>
              <a:buBlip>
                <a:blip r:embed="rId2"/>
              </a:buBlip>
            </a:pPr>
            <a:r>
              <a:rPr lang="en-US" sz="2400" b="1" dirty="0" smtClean="0"/>
              <a:t>The fact that such beliefs are mathematically impossible seems not to matter to anyone</a:t>
            </a:r>
            <a:r>
              <a:rPr lang="en-US" sz="2400" dirty="0" smtClean="0"/>
              <a:t>.</a:t>
            </a:r>
          </a:p>
          <a:p>
            <a:pPr eaLnBrk="1" hangingPunct="1">
              <a:lnSpc>
                <a:spcPct val="90000"/>
              </a:lnSpc>
              <a:buFontTx/>
              <a:buBlip>
                <a:blip r:embed="rId2"/>
              </a:buBlip>
            </a:pPr>
            <a:r>
              <a:rPr lang="en-US" sz="2800" dirty="0" smtClean="0"/>
              <a:t>What should matter to everyone is that </a:t>
            </a:r>
            <a:r>
              <a:rPr lang="en-US" sz="2800" i="1" dirty="0" smtClean="0"/>
              <a:t>believing you are a better</a:t>
            </a:r>
            <a:r>
              <a:rPr lang="en-US" sz="2800" dirty="0" smtClean="0"/>
              <a:t> than average driver </a:t>
            </a:r>
            <a:r>
              <a:rPr lang="en-US" sz="2800" i="1" dirty="0" smtClean="0"/>
              <a:t>will put you at greater risk</a:t>
            </a:r>
            <a:r>
              <a:rPr lang="en-US" sz="2800" dirty="0" smtClean="0"/>
              <a:t>.</a:t>
            </a:r>
          </a:p>
          <a:p>
            <a:pPr lvl="1" eaLnBrk="1" hangingPunct="1">
              <a:lnSpc>
                <a:spcPct val="90000"/>
              </a:lnSpc>
              <a:buFontTx/>
              <a:buBlip>
                <a:blip r:embed="rId2"/>
              </a:buBlip>
            </a:pPr>
            <a:r>
              <a:rPr lang="en-US" sz="2400" b="1" dirty="0" smtClean="0"/>
              <a:t>The less confident driver will usually be more attentive, deliberate and cautious</a:t>
            </a:r>
            <a:r>
              <a:rPr lang="en-US" sz="2400" dirty="0" smtClean="0"/>
              <a:t>.</a:t>
            </a:r>
          </a:p>
          <a:p>
            <a:pPr lvl="1" eaLnBrk="1" hangingPunct="1">
              <a:lnSpc>
                <a:spcPct val="90000"/>
              </a:lnSpc>
              <a:buFontTx/>
              <a:buBlip>
                <a:blip r:embed="rId2"/>
              </a:buBlip>
            </a:pPr>
            <a:r>
              <a:rPr lang="en-US" sz="2400" b="1" dirty="0" smtClean="0"/>
              <a:t>And will be more creative in finding ways to be safe</a:t>
            </a:r>
            <a:r>
              <a:rPr lang="en-US" sz="2400" dirty="0" smtClean="0"/>
              <a:t>.</a:t>
            </a:r>
          </a:p>
          <a:p>
            <a:pPr eaLnBrk="1" hangingPunct="1">
              <a:lnSpc>
                <a:spcPct val="90000"/>
              </a:lnSpc>
              <a:buFontTx/>
              <a:buBlip>
                <a:blip r:embed="rId2"/>
              </a:buBlip>
            </a:pPr>
            <a:r>
              <a:rPr lang="en-US" sz="2800" dirty="0" smtClean="0"/>
              <a:t> The over confident driver lacks a </a:t>
            </a:r>
            <a:r>
              <a:rPr lang="en-US" sz="2800" b="1" dirty="0" smtClean="0"/>
              <a:t>reasoned caution</a:t>
            </a:r>
            <a:r>
              <a:rPr lang="en-US" sz="2800" dirty="0" smtClean="0"/>
              <a:t> that will tend to prevent risky driving behaviors.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 calcmode="lin" valueType="num">
                                      <p:cBhvr additive="base">
                                        <p:cTn id="7" dur="500" fill="hold"/>
                                        <p:tgtEl>
                                          <p:spTgt spid="176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6131">
                                            <p:txEl>
                                              <p:pRg st="1" end="1"/>
                                            </p:txEl>
                                          </p:spTgt>
                                        </p:tgtEl>
                                        <p:attrNameLst>
                                          <p:attrName>style.visibility</p:attrName>
                                        </p:attrNameLst>
                                      </p:cBhvr>
                                      <p:to>
                                        <p:strVal val="visible"/>
                                      </p:to>
                                    </p:set>
                                    <p:anim calcmode="lin" valueType="num">
                                      <p:cBhvr additive="base">
                                        <p:cTn id="13" dur="500" fill="hold"/>
                                        <p:tgtEl>
                                          <p:spTgt spid="176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6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6131">
                                            <p:txEl>
                                              <p:pRg st="2" end="2"/>
                                            </p:txEl>
                                          </p:spTgt>
                                        </p:tgtEl>
                                        <p:attrNameLst>
                                          <p:attrName>style.visibility</p:attrName>
                                        </p:attrNameLst>
                                      </p:cBhvr>
                                      <p:to>
                                        <p:strVal val="visible"/>
                                      </p:to>
                                    </p:set>
                                    <p:anim calcmode="lin" valueType="num">
                                      <p:cBhvr additive="base">
                                        <p:cTn id="19" dur="500" fill="hold"/>
                                        <p:tgtEl>
                                          <p:spTgt spid="176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6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6131">
                                            <p:txEl>
                                              <p:pRg st="3" end="3"/>
                                            </p:txEl>
                                          </p:spTgt>
                                        </p:tgtEl>
                                        <p:attrNameLst>
                                          <p:attrName>style.visibility</p:attrName>
                                        </p:attrNameLst>
                                      </p:cBhvr>
                                      <p:to>
                                        <p:strVal val="visible"/>
                                      </p:to>
                                    </p:set>
                                    <p:anim calcmode="lin" valueType="num">
                                      <p:cBhvr additive="base">
                                        <p:cTn id="25" dur="500" fill="hold"/>
                                        <p:tgtEl>
                                          <p:spTgt spid="176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6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6131">
                                            <p:txEl>
                                              <p:pRg st="4" end="4"/>
                                            </p:txEl>
                                          </p:spTgt>
                                        </p:tgtEl>
                                        <p:attrNameLst>
                                          <p:attrName>style.visibility</p:attrName>
                                        </p:attrNameLst>
                                      </p:cBhvr>
                                      <p:to>
                                        <p:strVal val="visible"/>
                                      </p:to>
                                    </p:set>
                                    <p:anim calcmode="lin" valueType="num">
                                      <p:cBhvr additive="base">
                                        <p:cTn id="31" dur="500" fill="hold"/>
                                        <p:tgtEl>
                                          <p:spTgt spid="1761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6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6131">
                                            <p:txEl>
                                              <p:pRg st="5" end="5"/>
                                            </p:txEl>
                                          </p:spTgt>
                                        </p:tgtEl>
                                        <p:attrNameLst>
                                          <p:attrName>style.visibility</p:attrName>
                                        </p:attrNameLst>
                                      </p:cBhvr>
                                      <p:to>
                                        <p:strVal val="visible"/>
                                      </p:to>
                                    </p:set>
                                    <p:anim calcmode="lin" valueType="num">
                                      <p:cBhvr additive="base">
                                        <p:cTn id="37" dur="500" fill="hold"/>
                                        <p:tgtEl>
                                          <p:spTgt spid="1761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61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49F6AF7-BC22-4568-9E36-0FDAAAAD9F28}" type="slidenum">
              <a:rPr lang="en-US"/>
              <a:pPr>
                <a:defRPr/>
              </a:pPr>
              <a:t>136</a:t>
            </a:fld>
            <a:endParaRPr lang="en-US" dirty="0"/>
          </a:p>
        </p:txBody>
      </p:sp>
      <p:sp>
        <p:nvSpPr>
          <p:cNvPr id="12697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75107" name="Rectangle 3"/>
          <p:cNvSpPr>
            <a:spLocks noGrp="1" noChangeArrowheads="1"/>
          </p:cNvSpPr>
          <p:nvPr>
            <p:ph type="body" idx="1"/>
          </p:nvPr>
        </p:nvSpPr>
        <p:spPr>
          <a:xfrm>
            <a:off x="304800" y="1143000"/>
            <a:ext cx="8534400" cy="4983163"/>
          </a:xfrm>
        </p:spPr>
        <p:txBody>
          <a:bodyPr/>
          <a:lstStyle/>
          <a:p>
            <a:pPr eaLnBrk="1" hangingPunct="1">
              <a:buFontTx/>
              <a:buBlip>
                <a:blip r:embed="rId2"/>
              </a:buBlip>
            </a:pPr>
            <a:r>
              <a:rPr lang="en-US" sz="2800" i="1" dirty="0" smtClean="0"/>
              <a:t>Safe driving</a:t>
            </a:r>
            <a:r>
              <a:rPr lang="en-US" sz="2800" dirty="0" smtClean="0"/>
              <a:t> today is all about being </a:t>
            </a:r>
            <a:r>
              <a:rPr lang="en-US" sz="2800" i="1" dirty="0" smtClean="0"/>
              <a:t>intelligently cautious</a:t>
            </a:r>
            <a:r>
              <a:rPr lang="en-US" sz="2800" dirty="0" smtClean="0"/>
              <a:t>, not confident.</a:t>
            </a:r>
          </a:p>
          <a:p>
            <a:pPr eaLnBrk="1" hangingPunct="1">
              <a:buFontTx/>
              <a:buBlip>
                <a:blip r:embed="rId2"/>
              </a:buBlip>
            </a:pPr>
            <a:r>
              <a:rPr lang="en-US" sz="2800" b="1" dirty="0" smtClean="0"/>
              <a:t>No one</a:t>
            </a:r>
            <a:r>
              <a:rPr lang="en-US" sz="2800" dirty="0" smtClean="0"/>
              <a:t> has any reason to be confident about arriving home safely given the </a:t>
            </a:r>
            <a:r>
              <a:rPr lang="en-US" sz="2800" b="1" dirty="0" smtClean="0"/>
              <a:t>millions </a:t>
            </a:r>
            <a:r>
              <a:rPr lang="en-US" sz="2800" dirty="0" smtClean="0"/>
              <a:t>of collisions </a:t>
            </a:r>
            <a:r>
              <a:rPr lang="en-US" sz="2800" b="1" dirty="0" smtClean="0"/>
              <a:t>each year</a:t>
            </a:r>
            <a:r>
              <a:rPr lang="en-US" sz="2800" dirty="0" smtClean="0"/>
              <a:t> on our roads.</a:t>
            </a:r>
          </a:p>
          <a:p>
            <a:pPr eaLnBrk="1" hangingPunct="1">
              <a:buFontTx/>
              <a:buBlip>
                <a:blip r:embed="rId2"/>
              </a:buBlip>
            </a:pPr>
            <a:r>
              <a:rPr lang="en-US" sz="2800" dirty="0" smtClean="0"/>
              <a:t>You think you are in control of the hazards around you on the road?</a:t>
            </a:r>
          </a:p>
          <a:p>
            <a:pPr eaLnBrk="1" hangingPunct="1">
              <a:buFontTx/>
              <a:buBlip>
                <a:blip r:embed="rId2"/>
              </a:buBlip>
            </a:pPr>
            <a:r>
              <a:rPr lang="en-US" sz="2800" dirty="0" smtClean="0"/>
              <a:t>You think your quick, catlike reactions are going to protect you?</a:t>
            </a:r>
          </a:p>
          <a:p>
            <a:pPr lvl="1" eaLnBrk="1" hangingPunct="1">
              <a:buFontTx/>
              <a:buBlip>
                <a:blip r:embed="rId2"/>
              </a:buBlip>
            </a:pPr>
            <a:r>
              <a:rPr lang="en-US" sz="2400" b="1" dirty="0" smtClean="0"/>
              <a:t>You could not be more wrong</a:t>
            </a:r>
            <a:r>
              <a:rPr lang="en-US" sz="2400" dirty="0" smtClean="0"/>
              <a:t>.</a:t>
            </a:r>
          </a:p>
        </p:txBody>
      </p:sp>
      <p:pic>
        <p:nvPicPr>
          <p:cNvPr id="131073" name="Picture 1" descr="C:\Documents and Settings\Tom\My Documents\Business\Driver Safety\clipart\thumbnailCA6AVD4B.jpg"/>
          <p:cNvPicPr>
            <a:picLocks noChangeAspect="1" noChangeArrowheads="1"/>
          </p:cNvPicPr>
          <p:nvPr/>
        </p:nvPicPr>
        <p:blipFill>
          <a:blip r:embed="rId3"/>
          <a:srcRect/>
          <a:stretch>
            <a:fillRect/>
          </a:stretch>
        </p:blipFill>
        <p:spPr bwMode="auto">
          <a:xfrm>
            <a:off x="6096000" y="4953000"/>
            <a:ext cx="1476375" cy="15240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 calcmode="lin" valueType="num">
                                      <p:cBhvr additive="base">
                                        <p:cTn id="7" dur="500" fill="hold"/>
                                        <p:tgtEl>
                                          <p:spTgt spid="175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5107">
                                            <p:txEl>
                                              <p:pRg st="1" end="1"/>
                                            </p:txEl>
                                          </p:spTgt>
                                        </p:tgtEl>
                                        <p:attrNameLst>
                                          <p:attrName>style.visibility</p:attrName>
                                        </p:attrNameLst>
                                      </p:cBhvr>
                                      <p:to>
                                        <p:strVal val="visible"/>
                                      </p:to>
                                    </p:set>
                                    <p:anim calcmode="lin" valueType="num">
                                      <p:cBhvr additive="base">
                                        <p:cTn id="13" dur="500" fill="hold"/>
                                        <p:tgtEl>
                                          <p:spTgt spid="175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5107">
                                            <p:txEl>
                                              <p:pRg st="2" end="2"/>
                                            </p:txEl>
                                          </p:spTgt>
                                        </p:tgtEl>
                                        <p:attrNameLst>
                                          <p:attrName>style.visibility</p:attrName>
                                        </p:attrNameLst>
                                      </p:cBhvr>
                                      <p:to>
                                        <p:strVal val="visible"/>
                                      </p:to>
                                    </p:set>
                                    <p:anim calcmode="lin" valueType="num">
                                      <p:cBhvr additive="base">
                                        <p:cTn id="19" dur="500" fill="hold"/>
                                        <p:tgtEl>
                                          <p:spTgt spid="175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5107">
                                            <p:txEl>
                                              <p:pRg st="3" end="3"/>
                                            </p:txEl>
                                          </p:spTgt>
                                        </p:tgtEl>
                                        <p:attrNameLst>
                                          <p:attrName>style.visibility</p:attrName>
                                        </p:attrNameLst>
                                      </p:cBhvr>
                                      <p:to>
                                        <p:strVal val="visible"/>
                                      </p:to>
                                    </p:set>
                                    <p:anim calcmode="lin" valueType="num">
                                      <p:cBhvr additive="base">
                                        <p:cTn id="25" dur="500" fill="hold"/>
                                        <p:tgtEl>
                                          <p:spTgt spid="1751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5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5107">
                                            <p:txEl>
                                              <p:pRg st="4" end="4"/>
                                            </p:txEl>
                                          </p:spTgt>
                                        </p:tgtEl>
                                        <p:attrNameLst>
                                          <p:attrName>style.visibility</p:attrName>
                                        </p:attrNameLst>
                                      </p:cBhvr>
                                      <p:to>
                                        <p:strVal val="visible"/>
                                      </p:to>
                                    </p:set>
                                    <p:anim calcmode="lin" valueType="num">
                                      <p:cBhvr additive="base">
                                        <p:cTn id="31" dur="500" fill="hold"/>
                                        <p:tgtEl>
                                          <p:spTgt spid="1751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51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0C0769F-B414-4B1C-B5B1-4E48F1BD9517}" type="slidenum">
              <a:rPr lang="en-US"/>
              <a:pPr>
                <a:defRPr/>
              </a:pPr>
              <a:t>137</a:t>
            </a:fld>
            <a:endParaRPr lang="en-US" dirty="0"/>
          </a:p>
        </p:txBody>
      </p:sp>
      <p:sp>
        <p:nvSpPr>
          <p:cNvPr id="12800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74083" name="Rectangle 3"/>
          <p:cNvSpPr>
            <a:spLocks noGrp="1" noChangeArrowheads="1"/>
          </p:cNvSpPr>
          <p:nvPr>
            <p:ph type="body" idx="1"/>
          </p:nvPr>
        </p:nvSpPr>
        <p:spPr>
          <a:xfrm>
            <a:off x="304800" y="914400"/>
            <a:ext cx="8534400" cy="5211763"/>
          </a:xfrm>
        </p:spPr>
        <p:txBody>
          <a:bodyPr/>
          <a:lstStyle/>
          <a:p>
            <a:pPr eaLnBrk="1" hangingPunct="1">
              <a:lnSpc>
                <a:spcPct val="80000"/>
              </a:lnSpc>
              <a:buFontTx/>
              <a:buBlip>
                <a:blip r:embed="rId2"/>
              </a:buBlip>
            </a:pPr>
            <a:r>
              <a:rPr lang="en-US" sz="2800" dirty="0" smtClean="0"/>
              <a:t>When you finally </a:t>
            </a:r>
            <a:r>
              <a:rPr lang="en-US" sz="2800" b="1" dirty="0" smtClean="0"/>
              <a:t>do</a:t>
            </a:r>
            <a:r>
              <a:rPr lang="en-US" sz="2800" dirty="0" smtClean="0"/>
              <a:t> get unexpectedly whacked on the road, you will see how </a:t>
            </a:r>
            <a:r>
              <a:rPr lang="en-US" sz="2800" b="1" dirty="0" smtClean="0"/>
              <a:t>little control</a:t>
            </a:r>
            <a:r>
              <a:rPr lang="en-US" sz="2800" dirty="0" smtClean="0"/>
              <a:t> you had over the event.</a:t>
            </a:r>
          </a:p>
          <a:p>
            <a:pPr lvl="1" eaLnBrk="1" hangingPunct="1">
              <a:lnSpc>
                <a:spcPct val="80000"/>
              </a:lnSpc>
              <a:buFontTx/>
              <a:buBlip>
                <a:blip r:embed="rId2"/>
              </a:buBlip>
            </a:pPr>
            <a:r>
              <a:rPr lang="en-US" sz="2400" b="1" dirty="0" smtClean="0"/>
              <a:t>The comment I have heard most often is: “It all happened so</a:t>
            </a:r>
            <a:r>
              <a:rPr lang="en-US" sz="2400" dirty="0" smtClean="0"/>
              <a:t> </a:t>
            </a:r>
            <a:r>
              <a:rPr lang="en-US" sz="2400" b="1" dirty="0" smtClean="0"/>
              <a:t>fast!!</a:t>
            </a:r>
            <a:r>
              <a:rPr lang="en-US" sz="2400" dirty="0" smtClean="0"/>
              <a:t>”</a:t>
            </a:r>
          </a:p>
          <a:p>
            <a:pPr eaLnBrk="1" hangingPunct="1">
              <a:lnSpc>
                <a:spcPct val="80000"/>
              </a:lnSpc>
              <a:buFontTx/>
              <a:buBlip>
                <a:blip r:embed="rId2"/>
              </a:buBlip>
            </a:pPr>
            <a:r>
              <a:rPr lang="en-US" sz="2800" dirty="0" smtClean="0"/>
              <a:t>I do not accept that as an excuse and neither should you. </a:t>
            </a:r>
          </a:p>
          <a:p>
            <a:pPr eaLnBrk="1" hangingPunct="1">
              <a:lnSpc>
                <a:spcPct val="80000"/>
              </a:lnSpc>
              <a:buFontTx/>
              <a:buBlip>
                <a:blip r:embed="rId2"/>
              </a:buBlip>
            </a:pPr>
            <a:r>
              <a:rPr lang="en-US" sz="2800" dirty="0" smtClean="0"/>
              <a:t>We seem to view vehicle crashes as just part of our way of life.  </a:t>
            </a:r>
            <a:r>
              <a:rPr lang="en-US" sz="2800" u="sng" dirty="0" smtClean="0"/>
              <a:t>THEY ARE NOT</a:t>
            </a:r>
            <a:r>
              <a:rPr lang="en-US" sz="2800" dirty="0" smtClean="0"/>
              <a:t>.</a:t>
            </a:r>
          </a:p>
          <a:p>
            <a:pPr eaLnBrk="1" hangingPunct="1">
              <a:lnSpc>
                <a:spcPct val="80000"/>
              </a:lnSpc>
              <a:buFontTx/>
              <a:buBlip>
                <a:blip r:embed="rId2"/>
              </a:buBlip>
            </a:pPr>
            <a:r>
              <a:rPr lang="en-US" sz="2800" dirty="0" smtClean="0"/>
              <a:t>Vehicle crashes are a measure of our lack of training or apathy as drivers, but </a:t>
            </a:r>
            <a:r>
              <a:rPr lang="en-US" sz="2800" b="1" dirty="0" smtClean="0"/>
              <a:t>they are not natural or normal</a:t>
            </a:r>
            <a:r>
              <a:rPr lang="en-US" sz="2800" dirty="0" smtClean="0"/>
              <a:t>.</a:t>
            </a:r>
          </a:p>
          <a:p>
            <a:pPr eaLnBrk="1" hangingPunct="1">
              <a:lnSpc>
                <a:spcPct val="80000"/>
              </a:lnSpc>
              <a:buFontTx/>
              <a:buBlip>
                <a:blip r:embed="rId2"/>
              </a:buBlip>
            </a:pPr>
            <a:r>
              <a:rPr lang="en-US" sz="2800" dirty="0" smtClean="0"/>
              <a:t>AND they can be avoided.</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additive="base">
                                        <p:cTn id="7" dur="500" fill="hold"/>
                                        <p:tgtEl>
                                          <p:spTgt spid="174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083">
                                            <p:txEl>
                                              <p:pRg st="1" end="1"/>
                                            </p:txEl>
                                          </p:spTgt>
                                        </p:tgtEl>
                                        <p:attrNameLst>
                                          <p:attrName>style.visibility</p:attrName>
                                        </p:attrNameLst>
                                      </p:cBhvr>
                                      <p:to>
                                        <p:strVal val="visible"/>
                                      </p:to>
                                    </p:set>
                                    <p:anim calcmode="lin" valueType="num">
                                      <p:cBhvr additive="base">
                                        <p:cTn id="13" dur="500" fill="hold"/>
                                        <p:tgtEl>
                                          <p:spTgt spid="174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083">
                                            <p:txEl>
                                              <p:pRg st="2" end="2"/>
                                            </p:txEl>
                                          </p:spTgt>
                                        </p:tgtEl>
                                        <p:attrNameLst>
                                          <p:attrName>style.visibility</p:attrName>
                                        </p:attrNameLst>
                                      </p:cBhvr>
                                      <p:to>
                                        <p:strVal val="visible"/>
                                      </p:to>
                                    </p:set>
                                    <p:anim calcmode="lin" valueType="num">
                                      <p:cBhvr additive="base">
                                        <p:cTn id="19" dur="500" fill="hold"/>
                                        <p:tgtEl>
                                          <p:spTgt spid="174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4083">
                                            <p:txEl>
                                              <p:pRg st="3" end="3"/>
                                            </p:txEl>
                                          </p:spTgt>
                                        </p:tgtEl>
                                        <p:attrNameLst>
                                          <p:attrName>style.visibility</p:attrName>
                                        </p:attrNameLst>
                                      </p:cBhvr>
                                      <p:to>
                                        <p:strVal val="visible"/>
                                      </p:to>
                                    </p:set>
                                    <p:anim calcmode="lin" valueType="num">
                                      <p:cBhvr additive="base">
                                        <p:cTn id="25" dur="500" fill="hold"/>
                                        <p:tgtEl>
                                          <p:spTgt spid="174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0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4083">
                                            <p:txEl>
                                              <p:pRg st="4" end="4"/>
                                            </p:txEl>
                                          </p:spTgt>
                                        </p:tgtEl>
                                        <p:attrNameLst>
                                          <p:attrName>style.visibility</p:attrName>
                                        </p:attrNameLst>
                                      </p:cBhvr>
                                      <p:to>
                                        <p:strVal val="visible"/>
                                      </p:to>
                                    </p:set>
                                    <p:anim calcmode="lin" valueType="num">
                                      <p:cBhvr additive="base">
                                        <p:cTn id="31" dur="500" fill="hold"/>
                                        <p:tgtEl>
                                          <p:spTgt spid="1740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0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4083">
                                            <p:txEl>
                                              <p:pRg st="5" end="5"/>
                                            </p:txEl>
                                          </p:spTgt>
                                        </p:tgtEl>
                                        <p:attrNameLst>
                                          <p:attrName>style.visibility</p:attrName>
                                        </p:attrNameLst>
                                      </p:cBhvr>
                                      <p:to>
                                        <p:strVal val="visible"/>
                                      </p:to>
                                    </p:set>
                                    <p:anim calcmode="lin" valueType="num">
                                      <p:cBhvr additive="base">
                                        <p:cTn id="37" dur="500" fill="hold"/>
                                        <p:tgtEl>
                                          <p:spTgt spid="1740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0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3EBC829-7B0B-4B49-A087-904CD4C36E3A}" type="slidenum">
              <a:rPr lang="en-US"/>
              <a:pPr>
                <a:defRPr/>
              </a:pPr>
              <a:t>138</a:t>
            </a:fld>
            <a:endParaRPr lang="en-US" dirty="0"/>
          </a:p>
        </p:txBody>
      </p:sp>
      <p:sp>
        <p:nvSpPr>
          <p:cNvPr id="12902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73059" name="Rectangle 3"/>
          <p:cNvSpPr>
            <a:spLocks noGrp="1" noChangeArrowheads="1"/>
          </p:cNvSpPr>
          <p:nvPr>
            <p:ph type="body" idx="1"/>
          </p:nvPr>
        </p:nvSpPr>
        <p:spPr>
          <a:xfrm>
            <a:off x="304800" y="1143000"/>
            <a:ext cx="8534400" cy="4983163"/>
          </a:xfrm>
        </p:spPr>
        <p:txBody>
          <a:bodyPr/>
          <a:lstStyle/>
          <a:p>
            <a:pPr eaLnBrk="1" hangingPunct="1">
              <a:buFontTx/>
              <a:buNone/>
            </a:pPr>
            <a:r>
              <a:rPr lang="en-US" dirty="0" smtClean="0"/>
              <a:t>	</a:t>
            </a:r>
            <a:r>
              <a:rPr lang="en-US" i="1" dirty="0" smtClean="0"/>
              <a:t>Many drivers have crash free adult driving records.</a:t>
            </a:r>
          </a:p>
          <a:p>
            <a:pPr eaLnBrk="1" hangingPunct="1">
              <a:buFontTx/>
              <a:buBlip>
                <a:blip r:embed="rId2"/>
              </a:buBlip>
            </a:pPr>
            <a:r>
              <a:rPr lang="en-US" dirty="0" smtClean="0"/>
              <a:t>They </a:t>
            </a:r>
            <a:r>
              <a:rPr lang="en-US" b="1" dirty="0" smtClean="0"/>
              <a:t>practice</a:t>
            </a:r>
            <a:r>
              <a:rPr lang="en-US" dirty="0" smtClean="0"/>
              <a:t> good driving habits (P.A.S.S.)</a:t>
            </a:r>
          </a:p>
          <a:p>
            <a:pPr eaLnBrk="1" hangingPunct="1">
              <a:buFontTx/>
              <a:buBlip>
                <a:blip r:embed="rId2"/>
              </a:buBlip>
            </a:pPr>
            <a:r>
              <a:rPr lang="en-US" dirty="0" smtClean="0"/>
              <a:t>You think they are just lucky?</a:t>
            </a:r>
          </a:p>
          <a:p>
            <a:pPr eaLnBrk="1" hangingPunct="1">
              <a:buFontTx/>
              <a:buBlip>
                <a:blip r:embed="rId2"/>
              </a:buBlip>
            </a:pPr>
            <a:r>
              <a:rPr lang="en-US" dirty="0" smtClean="0"/>
              <a:t>As professional golfers are often heard to say –</a:t>
            </a:r>
          </a:p>
          <a:p>
            <a:pPr lvl="1" eaLnBrk="1" hangingPunct="1">
              <a:buFontTx/>
              <a:buBlip>
                <a:blip r:embed="rId2"/>
              </a:buBlip>
            </a:pPr>
            <a:r>
              <a:rPr lang="en-US" dirty="0" smtClean="0"/>
              <a:t>“The more I practice the luckier I get.”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 calcmode="lin" valueType="num">
                                      <p:cBhvr additive="base">
                                        <p:cTn id="7" dur="500" fill="hold"/>
                                        <p:tgtEl>
                                          <p:spTgt spid="173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059">
                                            <p:txEl>
                                              <p:pRg st="1" end="1"/>
                                            </p:txEl>
                                          </p:spTgt>
                                        </p:tgtEl>
                                        <p:attrNameLst>
                                          <p:attrName>style.visibility</p:attrName>
                                        </p:attrNameLst>
                                      </p:cBhvr>
                                      <p:to>
                                        <p:strVal val="visible"/>
                                      </p:to>
                                    </p:set>
                                    <p:anim calcmode="lin" valueType="num">
                                      <p:cBhvr additive="base">
                                        <p:cTn id="13" dur="500" fill="hold"/>
                                        <p:tgtEl>
                                          <p:spTgt spid="173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3059">
                                            <p:txEl>
                                              <p:pRg st="2" end="2"/>
                                            </p:txEl>
                                          </p:spTgt>
                                        </p:tgtEl>
                                        <p:attrNameLst>
                                          <p:attrName>style.visibility</p:attrName>
                                        </p:attrNameLst>
                                      </p:cBhvr>
                                      <p:to>
                                        <p:strVal val="visible"/>
                                      </p:to>
                                    </p:set>
                                    <p:anim calcmode="lin" valueType="num">
                                      <p:cBhvr additive="base">
                                        <p:cTn id="19" dur="500" fill="hold"/>
                                        <p:tgtEl>
                                          <p:spTgt spid="173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3059">
                                            <p:txEl>
                                              <p:pRg st="3" end="3"/>
                                            </p:txEl>
                                          </p:spTgt>
                                        </p:tgtEl>
                                        <p:attrNameLst>
                                          <p:attrName>style.visibility</p:attrName>
                                        </p:attrNameLst>
                                      </p:cBhvr>
                                      <p:to>
                                        <p:strVal val="visible"/>
                                      </p:to>
                                    </p:set>
                                    <p:anim calcmode="lin" valueType="num">
                                      <p:cBhvr additive="base">
                                        <p:cTn id="25" dur="500" fill="hold"/>
                                        <p:tgtEl>
                                          <p:spTgt spid="173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3059">
                                            <p:txEl>
                                              <p:pRg st="4" end="4"/>
                                            </p:txEl>
                                          </p:spTgt>
                                        </p:tgtEl>
                                        <p:attrNameLst>
                                          <p:attrName>style.visibility</p:attrName>
                                        </p:attrNameLst>
                                      </p:cBhvr>
                                      <p:to>
                                        <p:strVal val="visible"/>
                                      </p:to>
                                    </p:set>
                                    <p:anim calcmode="lin" valueType="num">
                                      <p:cBhvr additive="base">
                                        <p:cTn id="31" dur="500" fill="hold"/>
                                        <p:tgtEl>
                                          <p:spTgt spid="1730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0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0946695-4CC9-431E-987F-E37C37CDACBE}" type="slidenum">
              <a:rPr lang="en-US"/>
              <a:pPr>
                <a:defRPr/>
              </a:pPr>
              <a:t>139</a:t>
            </a:fld>
            <a:endParaRPr lang="en-US" dirty="0"/>
          </a:p>
        </p:txBody>
      </p:sp>
      <p:sp>
        <p:nvSpPr>
          <p:cNvPr id="13005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72035" name="Rectangle 3"/>
          <p:cNvSpPr>
            <a:spLocks noGrp="1" noChangeArrowheads="1"/>
          </p:cNvSpPr>
          <p:nvPr>
            <p:ph type="body" idx="1"/>
          </p:nvPr>
        </p:nvSpPr>
        <p:spPr>
          <a:xfrm>
            <a:off x="304800" y="838200"/>
            <a:ext cx="8534400" cy="5287963"/>
          </a:xfrm>
        </p:spPr>
        <p:txBody>
          <a:bodyPr/>
          <a:lstStyle/>
          <a:p>
            <a:pPr eaLnBrk="1" hangingPunct="1">
              <a:lnSpc>
                <a:spcPct val="90000"/>
              </a:lnSpc>
              <a:buFontTx/>
              <a:buBlip>
                <a:blip r:embed="rId2"/>
              </a:buBlip>
            </a:pPr>
            <a:r>
              <a:rPr lang="en-US" sz="2800" dirty="0" smtClean="0"/>
              <a:t>Driving is primarily a visual activity, which is why the state repeatedly gives you an eye test.</a:t>
            </a:r>
          </a:p>
          <a:p>
            <a:pPr eaLnBrk="1" hangingPunct="1">
              <a:lnSpc>
                <a:spcPct val="90000"/>
              </a:lnSpc>
              <a:buFontTx/>
              <a:buBlip>
                <a:blip r:embed="rId2"/>
              </a:buBlip>
            </a:pPr>
            <a:r>
              <a:rPr lang="en-US" sz="2800" dirty="0" smtClean="0"/>
              <a:t>Anytime you take your eyes off the road you are at an immediate risk of a crash.</a:t>
            </a:r>
          </a:p>
          <a:p>
            <a:pPr eaLnBrk="1" hangingPunct="1">
              <a:lnSpc>
                <a:spcPct val="90000"/>
              </a:lnSpc>
              <a:buFontTx/>
              <a:buBlip>
                <a:blip r:embed="rId2"/>
              </a:buBlip>
            </a:pPr>
            <a:r>
              <a:rPr lang="en-US" sz="2800" dirty="0" smtClean="0"/>
              <a:t>Can you take them off the road to check rearview mirrors?</a:t>
            </a:r>
          </a:p>
          <a:p>
            <a:pPr lvl="1" eaLnBrk="1" hangingPunct="1">
              <a:lnSpc>
                <a:spcPct val="90000"/>
              </a:lnSpc>
              <a:buFontTx/>
              <a:buBlip>
                <a:blip r:embed="rId2"/>
              </a:buBlip>
            </a:pPr>
            <a:r>
              <a:rPr lang="en-US" sz="2400" b="1" dirty="0" smtClean="0"/>
              <a:t>Of course you can, that move only takes a fraction of a second</a:t>
            </a:r>
            <a:r>
              <a:rPr lang="en-US" sz="2400" dirty="0" smtClean="0"/>
              <a:t>.</a:t>
            </a:r>
          </a:p>
          <a:p>
            <a:pPr eaLnBrk="1" hangingPunct="1">
              <a:lnSpc>
                <a:spcPct val="90000"/>
              </a:lnSpc>
              <a:buFontTx/>
              <a:buBlip>
                <a:blip r:embed="rId2"/>
              </a:buBlip>
            </a:pPr>
            <a:r>
              <a:rPr lang="en-US" sz="2800" dirty="0" smtClean="0"/>
              <a:t>Can you take your eyes off the road to root through your CD collection, or lunch bag?</a:t>
            </a:r>
          </a:p>
          <a:p>
            <a:pPr lvl="1" eaLnBrk="1" hangingPunct="1">
              <a:lnSpc>
                <a:spcPct val="90000"/>
              </a:lnSpc>
              <a:buFontTx/>
              <a:buBlip>
                <a:blip r:embed="rId2"/>
              </a:buBlip>
            </a:pPr>
            <a:r>
              <a:rPr lang="en-US" sz="2400" b="1" dirty="0" smtClean="0"/>
              <a:t>NO!</a:t>
            </a:r>
            <a:endParaRPr lang="en-US" sz="2400" dirty="0" smtClean="0"/>
          </a:p>
        </p:txBody>
      </p:sp>
      <p:pic>
        <p:nvPicPr>
          <p:cNvPr id="163841" name="Picture 1" descr="C:\Documents and Settings\Tom\My Documents\Business\Driver Safety\misc. driver course\distracted.fiddling.jpg"/>
          <p:cNvPicPr>
            <a:picLocks noChangeAspect="1" noChangeArrowheads="1"/>
          </p:cNvPicPr>
          <p:nvPr/>
        </p:nvPicPr>
        <p:blipFill>
          <a:blip r:embed="rId3"/>
          <a:srcRect/>
          <a:stretch>
            <a:fillRect/>
          </a:stretch>
        </p:blipFill>
        <p:spPr bwMode="auto">
          <a:xfrm>
            <a:off x="4648200" y="4953000"/>
            <a:ext cx="2540000" cy="17145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additive="base">
                                        <p:cTn id="7" dur="500" fill="hold"/>
                                        <p:tgtEl>
                                          <p:spTgt spid="172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 calcmode="lin" valueType="num">
                                      <p:cBhvr additive="base">
                                        <p:cTn id="13" dur="500" fill="hold"/>
                                        <p:tgtEl>
                                          <p:spTgt spid="172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035">
                                            <p:txEl>
                                              <p:pRg st="2" end="2"/>
                                            </p:txEl>
                                          </p:spTgt>
                                        </p:tgtEl>
                                        <p:attrNameLst>
                                          <p:attrName>style.visibility</p:attrName>
                                        </p:attrNameLst>
                                      </p:cBhvr>
                                      <p:to>
                                        <p:strVal val="visible"/>
                                      </p:to>
                                    </p:set>
                                    <p:anim calcmode="lin" valueType="num">
                                      <p:cBhvr additive="base">
                                        <p:cTn id="19" dur="500" fill="hold"/>
                                        <p:tgtEl>
                                          <p:spTgt spid="172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035">
                                            <p:txEl>
                                              <p:pRg st="3" end="3"/>
                                            </p:txEl>
                                          </p:spTgt>
                                        </p:tgtEl>
                                        <p:attrNameLst>
                                          <p:attrName>style.visibility</p:attrName>
                                        </p:attrNameLst>
                                      </p:cBhvr>
                                      <p:to>
                                        <p:strVal val="visible"/>
                                      </p:to>
                                    </p:set>
                                    <p:anim calcmode="lin" valueType="num">
                                      <p:cBhvr additive="base">
                                        <p:cTn id="25" dur="500" fill="hold"/>
                                        <p:tgtEl>
                                          <p:spTgt spid="172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035">
                                            <p:txEl>
                                              <p:pRg st="4" end="4"/>
                                            </p:txEl>
                                          </p:spTgt>
                                        </p:tgtEl>
                                        <p:attrNameLst>
                                          <p:attrName>style.visibility</p:attrName>
                                        </p:attrNameLst>
                                      </p:cBhvr>
                                      <p:to>
                                        <p:strVal val="visible"/>
                                      </p:to>
                                    </p:set>
                                    <p:anim calcmode="lin" valueType="num">
                                      <p:cBhvr additive="base">
                                        <p:cTn id="31" dur="500" fill="hold"/>
                                        <p:tgtEl>
                                          <p:spTgt spid="172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2035">
                                            <p:txEl>
                                              <p:pRg st="5" end="5"/>
                                            </p:txEl>
                                          </p:spTgt>
                                        </p:tgtEl>
                                        <p:attrNameLst>
                                          <p:attrName>style.visibility</p:attrName>
                                        </p:attrNameLst>
                                      </p:cBhvr>
                                      <p:to>
                                        <p:strVal val="visible"/>
                                      </p:to>
                                    </p:set>
                                    <p:anim calcmode="lin" valueType="num">
                                      <p:cBhvr additive="base">
                                        <p:cTn id="37" dur="500" fill="hold"/>
                                        <p:tgtEl>
                                          <p:spTgt spid="1720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0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4638"/>
            <a:ext cx="8229600" cy="868362"/>
          </a:xfrm>
        </p:spPr>
        <p:txBody>
          <a:bodyPr/>
          <a:lstStyle/>
          <a:p>
            <a:pPr algn="l" eaLnBrk="1" hangingPunct="1"/>
            <a:r>
              <a:rPr lang="en-US" b="1" dirty="0" smtClean="0">
                <a:solidFill>
                  <a:srgbClr val="A50021"/>
                </a:solidFill>
                <a:latin typeface="Times New Roman" pitchFamily="18" charset="0"/>
              </a:rPr>
              <a:t>Driver Safety</a:t>
            </a:r>
            <a:endParaRPr lang="en-US" dirty="0" smtClean="0"/>
          </a:p>
        </p:txBody>
      </p:sp>
      <p:pic>
        <p:nvPicPr>
          <p:cNvPr id="21507" name="Content Placeholder 4" descr="fatal_car_accidents_0112.jpg"/>
          <p:cNvPicPr>
            <a:picLocks noGrp="1" noChangeAspect="1"/>
          </p:cNvPicPr>
          <p:nvPr>
            <p:ph idx="1"/>
          </p:nvPr>
        </p:nvPicPr>
        <p:blipFill>
          <a:blip r:embed="rId2"/>
          <a:srcRect/>
          <a:stretch>
            <a:fillRect/>
          </a:stretch>
        </p:blipFill>
        <p:spPr>
          <a:xfrm>
            <a:off x="1066800" y="1752600"/>
            <a:ext cx="7162800" cy="4648200"/>
          </a:xfrm>
        </p:spPr>
      </p:pic>
      <p:sp>
        <p:nvSpPr>
          <p:cNvPr id="4" name="Slide Number Placeholder 3"/>
          <p:cNvSpPr>
            <a:spLocks noGrp="1"/>
          </p:cNvSpPr>
          <p:nvPr>
            <p:ph type="sldNum" sz="quarter" idx="12"/>
          </p:nvPr>
        </p:nvSpPr>
        <p:spPr/>
        <p:txBody>
          <a:bodyPr/>
          <a:lstStyle/>
          <a:p>
            <a:pPr>
              <a:defRPr/>
            </a:pPr>
            <a:fld id="{5D520DA7-4BDD-452E-9E13-47AF652A2E43}" type="slidenum">
              <a:rPr lang="en-US"/>
              <a:pPr>
                <a:defRPr/>
              </a:pPr>
              <a:t>14</a:t>
            </a:fld>
            <a:endParaRPr lang="en-US" dirty="0"/>
          </a:p>
        </p:txBody>
      </p:sp>
    </p:spTree>
  </p:cSld>
  <p:clrMapOvr>
    <a:masterClrMapping/>
  </p:clrMapOvr>
  <p:transition>
    <p:wipe dir="d"/>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6A8E041F-8EF7-4347-8861-10A3E73EF40B}" type="slidenum">
              <a:rPr lang="en-US"/>
              <a:pPr>
                <a:defRPr/>
              </a:pPr>
              <a:t>140</a:t>
            </a:fld>
            <a:endParaRPr lang="en-US" dirty="0"/>
          </a:p>
        </p:txBody>
      </p:sp>
      <p:sp>
        <p:nvSpPr>
          <p:cNvPr id="13107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Driving Skills</a:t>
            </a:r>
          </a:p>
        </p:txBody>
      </p:sp>
      <p:sp>
        <p:nvSpPr>
          <p:cNvPr id="171011" name="Rectangle 3"/>
          <p:cNvSpPr>
            <a:spLocks noGrp="1" noChangeArrowheads="1"/>
          </p:cNvSpPr>
          <p:nvPr>
            <p:ph type="body" idx="1"/>
          </p:nvPr>
        </p:nvSpPr>
        <p:spPr>
          <a:xfrm>
            <a:off x="304800" y="1143000"/>
            <a:ext cx="8534400" cy="4983163"/>
          </a:xfrm>
        </p:spPr>
        <p:txBody>
          <a:bodyPr/>
          <a:lstStyle/>
          <a:p>
            <a:pPr eaLnBrk="1" hangingPunct="1">
              <a:buFontTx/>
              <a:buBlip>
                <a:blip r:embed="rId2"/>
              </a:buBlip>
            </a:pPr>
            <a:r>
              <a:rPr lang="en-US" sz="2800" dirty="0" smtClean="0"/>
              <a:t>When driving you must keep your eyes on the road constantly scanning for hazards.</a:t>
            </a:r>
          </a:p>
          <a:p>
            <a:pPr lvl="1" eaLnBrk="1" hangingPunct="1">
              <a:buFontTx/>
              <a:buBlip>
                <a:blip r:embed="rId2"/>
              </a:buBlip>
            </a:pPr>
            <a:r>
              <a:rPr lang="en-US" sz="2400" b="1" dirty="0" smtClean="0"/>
              <a:t>When you practice that long enough it becomes </a:t>
            </a:r>
            <a:r>
              <a:rPr lang="en-US" sz="2400" b="1" i="1" dirty="0" smtClean="0"/>
              <a:t>almost</a:t>
            </a:r>
            <a:r>
              <a:rPr lang="en-US" sz="2400" b="1" dirty="0" smtClean="0"/>
              <a:t> automatic.</a:t>
            </a:r>
          </a:p>
          <a:p>
            <a:pPr lvl="1" eaLnBrk="1" hangingPunct="1">
              <a:buFontTx/>
              <a:buBlip>
                <a:blip r:embed="rId2"/>
              </a:buBlip>
            </a:pPr>
            <a:r>
              <a:rPr lang="en-US" sz="2400" b="1" dirty="0" smtClean="0"/>
              <a:t>If you think that much attention given to your driving sounds like too much work –</a:t>
            </a:r>
          </a:p>
          <a:p>
            <a:pPr lvl="2" eaLnBrk="1" hangingPunct="1">
              <a:buFontTx/>
              <a:buBlip>
                <a:blip r:embed="rId2"/>
              </a:buBlip>
            </a:pPr>
            <a:r>
              <a:rPr lang="en-US" sz="2000" b="1" dirty="0" smtClean="0"/>
              <a:t>THINK AGAIN!</a:t>
            </a:r>
          </a:p>
          <a:p>
            <a:pPr eaLnBrk="1" hangingPunct="1">
              <a:buFontTx/>
              <a:buBlip>
                <a:blip r:embed="rId2"/>
              </a:buBlip>
            </a:pPr>
            <a:r>
              <a:rPr lang="en-US" sz="2800" b="1" i="1" dirty="0" smtClean="0"/>
              <a:t>Failure</a:t>
            </a:r>
            <a:r>
              <a:rPr lang="en-US" sz="2800" i="1" dirty="0" smtClean="0"/>
              <a:t> to pay full attention</a:t>
            </a:r>
            <a:r>
              <a:rPr lang="en-US" sz="2800" dirty="0" smtClean="0"/>
              <a:t> will lead to consequences much less desirable than having had to pay attention while driving.</a:t>
            </a:r>
          </a:p>
          <a:p>
            <a:pPr lvl="1" eaLnBrk="1" hangingPunct="1">
              <a:buFontTx/>
              <a:buBlip>
                <a:blip r:embed="rId2"/>
              </a:buBlip>
            </a:pPr>
            <a:r>
              <a:rPr lang="en-US" sz="2400" b="1" dirty="0" smtClean="0"/>
              <a:t>You </a:t>
            </a:r>
            <a:r>
              <a:rPr lang="en-US" sz="2400" b="1" u="sng" dirty="0" smtClean="0"/>
              <a:t>do</a:t>
            </a:r>
            <a:r>
              <a:rPr lang="en-US" sz="2400" b="1" dirty="0" smtClean="0"/>
              <a:t> want to get to your destination in one piece, right?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 calcmode="lin" valueType="num">
                                      <p:cBhvr additive="base">
                                        <p:cTn id="7" dur="500" fill="hold"/>
                                        <p:tgtEl>
                                          <p:spTgt spid="171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1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011">
                                            <p:txEl>
                                              <p:pRg st="1" end="1"/>
                                            </p:txEl>
                                          </p:spTgt>
                                        </p:tgtEl>
                                        <p:attrNameLst>
                                          <p:attrName>style.visibility</p:attrName>
                                        </p:attrNameLst>
                                      </p:cBhvr>
                                      <p:to>
                                        <p:strVal val="visible"/>
                                      </p:to>
                                    </p:set>
                                    <p:anim calcmode="lin" valueType="num">
                                      <p:cBhvr additive="base">
                                        <p:cTn id="13" dur="500" fill="hold"/>
                                        <p:tgtEl>
                                          <p:spTgt spid="171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1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1011">
                                            <p:txEl>
                                              <p:pRg st="2" end="2"/>
                                            </p:txEl>
                                          </p:spTgt>
                                        </p:tgtEl>
                                        <p:attrNameLst>
                                          <p:attrName>style.visibility</p:attrName>
                                        </p:attrNameLst>
                                      </p:cBhvr>
                                      <p:to>
                                        <p:strVal val="visible"/>
                                      </p:to>
                                    </p:set>
                                    <p:anim calcmode="lin" valueType="num">
                                      <p:cBhvr additive="base">
                                        <p:cTn id="19" dur="500" fill="hold"/>
                                        <p:tgtEl>
                                          <p:spTgt spid="171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1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1011">
                                            <p:txEl>
                                              <p:pRg st="3" end="3"/>
                                            </p:txEl>
                                          </p:spTgt>
                                        </p:tgtEl>
                                        <p:attrNameLst>
                                          <p:attrName>style.visibility</p:attrName>
                                        </p:attrNameLst>
                                      </p:cBhvr>
                                      <p:to>
                                        <p:strVal val="visible"/>
                                      </p:to>
                                    </p:set>
                                    <p:anim calcmode="lin" valueType="num">
                                      <p:cBhvr additive="base">
                                        <p:cTn id="25" dur="500" fill="hold"/>
                                        <p:tgtEl>
                                          <p:spTgt spid="171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1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1011">
                                            <p:txEl>
                                              <p:pRg st="4" end="4"/>
                                            </p:txEl>
                                          </p:spTgt>
                                        </p:tgtEl>
                                        <p:attrNameLst>
                                          <p:attrName>style.visibility</p:attrName>
                                        </p:attrNameLst>
                                      </p:cBhvr>
                                      <p:to>
                                        <p:strVal val="visible"/>
                                      </p:to>
                                    </p:set>
                                    <p:anim calcmode="lin" valueType="num">
                                      <p:cBhvr additive="base">
                                        <p:cTn id="31" dur="500" fill="hold"/>
                                        <p:tgtEl>
                                          <p:spTgt spid="1710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10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1011">
                                            <p:txEl>
                                              <p:pRg st="5" end="5"/>
                                            </p:txEl>
                                          </p:spTgt>
                                        </p:tgtEl>
                                        <p:attrNameLst>
                                          <p:attrName>style.visibility</p:attrName>
                                        </p:attrNameLst>
                                      </p:cBhvr>
                                      <p:to>
                                        <p:strVal val="visible"/>
                                      </p:to>
                                    </p:set>
                                    <p:anim calcmode="lin" valueType="num">
                                      <p:cBhvr additive="base">
                                        <p:cTn id="37" dur="500" fill="hold"/>
                                        <p:tgtEl>
                                          <p:spTgt spid="1710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10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E3A1DFA-4869-478E-B37B-DE7FF76D1525}" type="slidenum">
              <a:rPr lang="en-US"/>
              <a:pPr>
                <a:defRPr/>
              </a:pPr>
              <a:t>141</a:t>
            </a:fld>
            <a:endParaRPr lang="en-US" dirty="0"/>
          </a:p>
        </p:txBody>
      </p:sp>
      <p:sp>
        <p:nvSpPr>
          <p:cNvPr id="13209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Habit</a:t>
            </a:r>
          </a:p>
        </p:txBody>
      </p:sp>
      <p:sp>
        <p:nvSpPr>
          <p:cNvPr id="169987" name="Rectangle 3"/>
          <p:cNvSpPr>
            <a:spLocks noGrp="1" noChangeArrowheads="1"/>
          </p:cNvSpPr>
          <p:nvPr>
            <p:ph type="body" idx="1"/>
          </p:nvPr>
        </p:nvSpPr>
        <p:spPr>
          <a:xfrm>
            <a:off x="304800" y="1143000"/>
            <a:ext cx="8534400" cy="4983163"/>
          </a:xfrm>
        </p:spPr>
        <p:txBody>
          <a:bodyPr/>
          <a:lstStyle/>
          <a:p>
            <a:pPr eaLnBrk="1" hangingPunct="1">
              <a:buFontTx/>
              <a:buBlip>
                <a:blip r:embed="rId2"/>
              </a:buBlip>
            </a:pPr>
            <a:r>
              <a:rPr lang="en-US" sz="2800" dirty="0" smtClean="0"/>
              <a:t>The truth is that none of us give our total attention to our driving - we are often on autopilot.</a:t>
            </a:r>
          </a:p>
          <a:p>
            <a:pPr eaLnBrk="1" hangingPunct="1">
              <a:buFontTx/>
              <a:buBlip>
                <a:blip r:embed="rId2"/>
              </a:buBlip>
            </a:pPr>
            <a:r>
              <a:rPr lang="en-US" sz="2800" dirty="0" smtClean="0"/>
              <a:t>Why?</a:t>
            </a:r>
          </a:p>
          <a:p>
            <a:pPr eaLnBrk="1" hangingPunct="1">
              <a:buFontTx/>
              <a:buNone/>
            </a:pPr>
            <a:r>
              <a:rPr lang="en-US" sz="2800" b="1" dirty="0" smtClean="0"/>
              <a:t>	HABIT</a:t>
            </a:r>
          </a:p>
          <a:p>
            <a:pPr eaLnBrk="1" hangingPunct="1">
              <a:buFontTx/>
              <a:buBlip>
                <a:blip r:embed="rId2"/>
              </a:buBlip>
            </a:pPr>
            <a:r>
              <a:rPr lang="en-US" sz="2800" i="1" dirty="0" smtClean="0"/>
              <a:t>Habit</a:t>
            </a:r>
            <a:r>
              <a:rPr lang="en-US" sz="2800" dirty="0" smtClean="0"/>
              <a:t> explains a lot of what people do.</a:t>
            </a:r>
          </a:p>
          <a:p>
            <a:pPr eaLnBrk="1" hangingPunct="1">
              <a:buFontTx/>
              <a:buBlip>
                <a:blip r:embed="rId2"/>
              </a:buBlip>
            </a:pPr>
            <a:r>
              <a:rPr lang="en-US" sz="2800" dirty="0" smtClean="0"/>
              <a:t>Each one of us has to varying degrees a combination of good and bad habits while driving.</a:t>
            </a:r>
          </a:p>
          <a:p>
            <a:pPr eaLnBrk="1" hangingPunct="1">
              <a:buFontTx/>
              <a:buBlip>
                <a:blip r:embed="rId2"/>
              </a:buBlip>
            </a:pPr>
            <a:r>
              <a:rPr lang="en-US" sz="2800" dirty="0" smtClean="0"/>
              <a:t>The whole purpose of this class is to </a:t>
            </a:r>
            <a:r>
              <a:rPr lang="en-US" sz="2800" b="1" dirty="0" smtClean="0"/>
              <a:t>strengthen your good habits</a:t>
            </a:r>
            <a:r>
              <a:rPr lang="en-US" sz="2800" dirty="0" smtClean="0"/>
              <a:t>, add some new ones, and eliminate your bad habits. </a:t>
            </a:r>
          </a:p>
        </p:txBody>
      </p:sp>
      <p:pic>
        <p:nvPicPr>
          <p:cNvPr id="161793" name="Picture 1" descr="C:\Documents and Settings\Tom\My Documents\Business\Driver Safety\clipart\thumbnailCADB98RR.jpg"/>
          <p:cNvPicPr>
            <a:picLocks noChangeAspect="1" noChangeArrowheads="1"/>
          </p:cNvPicPr>
          <p:nvPr/>
        </p:nvPicPr>
        <p:blipFill>
          <a:blip r:embed="rId3"/>
          <a:srcRect/>
          <a:stretch>
            <a:fillRect/>
          </a:stretch>
        </p:blipFill>
        <p:spPr bwMode="auto">
          <a:xfrm>
            <a:off x="6858000" y="1981200"/>
            <a:ext cx="1981200" cy="146685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 calcmode="lin" valueType="num">
                                      <p:cBhvr additive="base">
                                        <p:cTn id="7" dur="500" fill="hold"/>
                                        <p:tgtEl>
                                          <p:spTgt spid="169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9987">
                                            <p:txEl>
                                              <p:pRg st="1" end="1"/>
                                            </p:txEl>
                                          </p:spTgt>
                                        </p:tgtEl>
                                        <p:attrNameLst>
                                          <p:attrName>style.visibility</p:attrName>
                                        </p:attrNameLst>
                                      </p:cBhvr>
                                      <p:to>
                                        <p:strVal val="visible"/>
                                      </p:to>
                                    </p:set>
                                    <p:anim calcmode="lin" valueType="num">
                                      <p:cBhvr additive="base">
                                        <p:cTn id="13" dur="500" fill="hold"/>
                                        <p:tgtEl>
                                          <p:spTgt spid="169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9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9987">
                                            <p:txEl>
                                              <p:pRg st="2" end="2"/>
                                            </p:txEl>
                                          </p:spTgt>
                                        </p:tgtEl>
                                        <p:attrNameLst>
                                          <p:attrName>style.visibility</p:attrName>
                                        </p:attrNameLst>
                                      </p:cBhvr>
                                      <p:to>
                                        <p:strVal val="visible"/>
                                      </p:to>
                                    </p:set>
                                    <p:anim calcmode="lin" valueType="num">
                                      <p:cBhvr additive="base">
                                        <p:cTn id="19" dur="500" fill="hold"/>
                                        <p:tgtEl>
                                          <p:spTgt spid="169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9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9987">
                                            <p:txEl>
                                              <p:pRg st="3" end="3"/>
                                            </p:txEl>
                                          </p:spTgt>
                                        </p:tgtEl>
                                        <p:attrNameLst>
                                          <p:attrName>style.visibility</p:attrName>
                                        </p:attrNameLst>
                                      </p:cBhvr>
                                      <p:to>
                                        <p:strVal val="visible"/>
                                      </p:to>
                                    </p:set>
                                    <p:anim calcmode="lin" valueType="num">
                                      <p:cBhvr additive="base">
                                        <p:cTn id="25" dur="500" fill="hold"/>
                                        <p:tgtEl>
                                          <p:spTgt spid="169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9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9987">
                                            <p:txEl>
                                              <p:pRg st="4" end="4"/>
                                            </p:txEl>
                                          </p:spTgt>
                                        </p:tgtEl>
                                        <p:attrNameLst>
                                          <p:attrName>style.visibility</p:attrName>
                                        </p:attrNameLst>
                                      </p:cBhvr>
                                      <p:to>
                                        <p:strVal val="visible"/>
                                      </p:to>
                                    </p:set>
                                    <p:anim calcmode="lin" valueType="num">
                                      <p:cBhvr additive="base">
                                        <p:cTn id="31" dur="500" fill="hold"/>
                                        <p:tgtEl>
                                          <p:spTgt spid="169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99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9987">
                                            <p:txEl>
                                              <p:pRg st="5" end="5"/>
                                            </p:txEl>
                                          </p:spTgt>
                                        </p:tgtEl>
                                        <p:attrNameLst>
                                          <p:attrName>style.visibility</p:attrName>
                                        </p:attrNameLst>
                                      </p:cBhvr>
                                      <p:to>
                                        <p:strVal val="visible"/>
                                      </p:to>
                                    </p:set>
                                    <p:anim calcmode="lin" valueType="num">
                                      <p:cBhvr additive="base">
                                        <p:cTn id="37" dur="500" fill="hold"/>
                                        <p:tgtEl>
                                          <p:spTgt spid="1699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99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EB96040-5CA7-42EB-BBFC-BC36F3664040}" type="slidenum">
              <a:rPr lang="en-US"/>
              <a:pPr>
                <a:defRPr/>
              </a:pPr>
              <a:t>142</a:t>
            </a:fld>
            <a:endParaRPr lang="en-US" dirty="0"/>
          </a:p>
        </p:txBody>
      </p:sp>
      <p:sp>
        <p:nvSpPr>
          <p:cNvPr id="13312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Miscellaneous Issues – Habit</a:t>
            </a:r>
          </a:p>
        </p:txBody>
      </p:sp>
      <p:sp>
        <p:nvSpPr>
          <p:cNvPr id="168963" name="Rectangle 3"/>
          <p:cNvSpPr>
            <a:spLocks noGrp="1" noChangeArrowheads="1"/>
          </p:cNvSpPr>
          <p:nvPr>
            <p:ph type="body" idx="1"/>
          </p:nvPr>
        </p:nvSpPr>
        <p:spPr>
          <a:xfrm>
            <a:off x="304800" y="1143000"/>
            <a:ext cx="8534400" cy="4983163"/>
          </a:xfrm>
        </p:spPr>
        <p:txBody>
          <a:bodyPr/>
          <a:lstStyle/>
          <a:p>
            <a:pPr eaLnBrk="1" hangingPunct="1">
              <a:lnSpc>
                <a:spcPct val="80000"/>
              </a:lnSpc>
              <a:buFontTx/>
              <a:buBlip>
                <a:blip r:embed="rId2"/>
              </a:buBlip>
            </a:pPr>
            <a:r>
              <a:rPr lang="en-US" sz="2800" dirty="0" smtClean="0"/>
              <a:t>Because bad habits are “habits;” i.e., ingrained, automatic and persistent, you are going to have to work consistently and persistently on losing them.</a:t>
            </a:r>
          </a:p>
          <a:p>
            <a:pPr eaLnBrk="1" hangingPunct="1">
              <a:lnSpc>
                <a:spcPct val="80000"/>
              </a:lnSpc>
              <a:buFontTx/>
              <a:buBlip>
                <a:blip r:embed="rId2"/>
              </a:buBlip>
            </a:pPr>
            <a:r>
              <a:rPr lang="en-US" sz="2800" dirty="0" smtClean="0"/>
              <a:t>A driver loses bad habits by replacing them with good driving habits.</a:t>
            </a:r>
          </a:p>
          <a:p>
            <a:pPr eaLnBrk="1" hangingPunct="1">
              <a:lnSpc>
                <a:spcPct val="80000"/>
              </a:lnSpc>
              <a:buFontTx/>
              <a:buBlip>
                <a:blip r:embed="rId2"/>
              </a:buBlip>
            </a:pPr>
            <a:r>
              <a:rPr lang="en-US" sz="2800" dirty="0" smtClean="0"/>
              <a:t>We have already covered the basic good habits necessary for safe diving; they are clear and straightforward.</a:t>
            </a:r>
          </a:p>
          <a:p>
            <a:pPr lvl="1" eaLnBrk="1" hangingPunct="1">
              <a:lnSpc>
                <a:spcPct val="80000"/>
              </a:lnSpc>
              <a:buFontTx/>
              <a:buBlip>
                <a:blip r:embed="rId2"/>
              </a:buBlip>
            </a:pPr>
            <a:r>
              <a:rPr lang="en-US" sz="2400" b="1" dirty="0" smtClean="0"/>
              <a:t>Pay Attention! </a:t>
            </a:r>
            <a:r>
              <a:rPr lang="en-US" sz="2400" dirty="0" smtClean="0"/>
              <a:t>(keep your eyes and mind on the road)</a:t>
            </a:r>
          </a:p>
          <a:p>
            <a:pPr lvl="1" eaLnBrk="1" hangingPunct="1">
              <a:lnSpc>
                <a:spcPct val="80000"/>
              </a:lnSpc>
              <a:buFontTx/>
              <a:buBlip>
                <a:blip r:embed="rId2"/>
              </a:buBlip>
            </a:pPr>
            <a:r>
              <a:rPr lang="en-US" sz="2400" b="1" dirty="0" smtClean="0"/>
              <a:t>Alcohol</a:t>
            </a:r>
            <a:r>
              <a:rPr lang="en-US" sz="2400" dirty="0" smtClean="0"/>
              <a:t> restraint</a:t>
            </a:r>
          </a:p>
          <a:p>
            <a:pPr lvl="1" eaLnBrk="1" hangingPunct="1">
              <a:lnSpc>
                <a:spcPct val="80000"/>
              </a:lnSpc>
              <a:buFontTx/>
              <a:buBlip>
                <a:blip r:embed="rId2"/>
              </a:buBlip>
            </a:pPr>
            <a:r>
              <a:rPr lang="en-US" sz="2400" b="1" dirty="0" smtClean="0"/>
              <a:t>Speed</a:t>
            </a:r>
            <a:r>
              <a:rPr lang="en-US" sz="2400" dirty="0" smtClean="0"/>
              <a:t> control</a:t>
            </a:r>
          </a:p>
          <a:p>
            <a:pPr lvl="1" eaLnBrk="1" hangingPunct="1">
              <a:lnSpc>
                <a:spcPct val="80000"/>
              </a:lnSpc>
              <a:buFontTx/>
              <a:buBlip>
                <a:blip r:embed="rId2"/>
              </a:buBlip>
            </a:pPr>
            <a:r>
              <a:rPr lang="en-US" sz="2400" b="1" dirty="0" smtClean="0"/>
              <a:t>Space</a:t>
            </a:r>
            <a:r>
              <a:rPr lang="en-US" sz="2400" dirty="0" smtClean="0"/>
              <a:t> around your vehicle</a:t>
            </a:r>
          </a:p>
          <a:p>
            <a:pPr algn="ctr" eaLnBrk="1" hangingPunct="1">
              <a:lnSpc>
                <a:spcPct val="80000"/>
              </a:lnSpc>
              <a:buFontTx/>
              <a:buNone/>
            </a:pPr>
            <a:r>
              <a:rPr lang="en-US" sz="2800" b="1" dirty="0" smtClean="0"/>
              <a:t>P.A.S.S.!</a:t>
            </a: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additive="base">
                                        <p:cTn id="7" dur="500" fill="hold"/>
                                        <p:tgtEl>
                                          <p:spTgt spid="168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8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8963">
                                            <p:txEl>
                                              <p:pRg st="1" end="1"/>
                                            </p:txEl>
                                          </p:spTgt>
                                        </p:tgtEl>
                                        <p:attrNameLst>
                                          <p:attrName>style.visibility</p:attrName>
                                        </p:attrNameLst>
                                      </p:cBhvr>
                                      <p:to>
                                        <p:strVal val="visible"/>
                                      </p:to>
                                    </p:set>
                                    <p:anim calcmode="lin" valueType="num">
                                      <p:cBhvr additive="base">
                                        <p:cTn id="13" dur="500" fill="hold"/>
                                        <p:tgtEl>
                                          <p:spTgt spid="168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8963">
                                            <p:txEl>
                                              <p:pRg st="2" end="2"/>
                                            </p:txEl>
                                          </p:spTgt>
                                        </p:tgtEl>
                                        <p:attrNameLst>
                                          <p:attrName>style.visibility</p:attrName>
                                        </p:attrNameLst>
                                      </p:cBhvr>
                                      <p:to>
                                        <p:strVal val="visible"/>
                                      </p:to>
                                    </p:set>
                                    <p:anim calcmode="lin" valueType="num">
                                      <p:cBhvr additive="base">
                                        <p:cTn id="19" dur="500" fill="hold"/>
                                        <p:tgtEl>
                                          <p:spTgt spid="168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963">
                                            <p:txEl>
                                              <p:pRg st="3" end="3"/>
                                            </p:txEl>
                                          </p:spTgt>
                                        </p:tgtEl>
                                        <p:attrNameLst>
                                          <p:attrName>style.visibility</p:attrName>
                                        </p:attrNameLst>
                                      </p:cBhvr>
                                      <p:to>
                                        <p:strVal val="visible"/>
                                      </p:to>
                                    </p:set>
                                    <p:anim calcmode="lin" valueType="num">
                                      <p:cBhvr additive="base">
                                        <p:cTn id="25" dur="500" fill="hold"/>
                                        <p:tgtEl>
                                          <p:spTgt spid="168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8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8963">
                                            <p:txEl>
                                              <p:pRg st="4" end="4"/>
                                            </p:txEl>
                                          </p:spTgt>
                                        </p:tgtEl>
                                        <p:attrNameLst>
                                          <p:attrName>style.visibility</p:attrName>
                                        </p:attrNameLst>
                                      </p:cBhvr>
                                      <p:to>
                                        <p:strVal val="visible"/>
                                      </p:to>
                                    </p:set>
                                    <p:anim calcmode="lin" valueType="num">
                                      <p:cBhvr additive="base">
                                        <p:cTn id="31" dur="500" fill="hold"/>
                                        <p:tgtEl>
                                          <p:spTgt spid="168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8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8963">
                                            <p:txEl>
                                              <p:pRg st="5" end="5"/>
                                            </p:txEl>
                                          </p:spTgt>
                                        </p:tgtEl>
                                        <p:attrNameLst>
                                          <p:attrName>style.visibility</p:attrName>
                                        </p:attrNameLst>
                                      </p:cBhvr>
                                      <p:to>
                                        <p:strVal val="visible"/>
                                      </p:to>
                                    </p:set>
                                    <p:anim calcmode="lin" valueType="num">
                                      <p:cBhvr additive="base">
                                        <p:cTn id="37" dur="500" fill="hold"/>
                                        <p:tgtEl>
                                          <p:spTgt spid="1689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89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8963">
                                            <p:txEl>
                                              <p:pRg st="6" end="6"/>
                                            </p:txEl>
                                          </p:spTgt>
                                        </p:tgtEl>
                                        <p:attrNameLst>
                                          <p:attrName>style.visibility</p:attrName>
                                        </p:attrNameLst>
                                      </p:cBhvr>
                                      <p:to>
                                        <p:strVal val="visible"/>
                                      </p:to>
                                    </p:set>
                                    <p:anim calcmode="lin" valueType="num">
                                      <p:cBhvr additive="base">
                                        <p:cTn id="43" dur="500" fill="hold"/>
                                        <p:tgtEl>
                                          <p:spTgt spid="1689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89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963">
                                            <p:txEl>
                                              <p:pRg st="7" end="7"/>
                                            </p:txEl>
                                          </p:spTgt>
                                        </p:tgtEl>
                                        <p:attrNameLst>
                                          <p:attrName>style.visibility</p:attrName>
                                        </p:attrNameLst>
                                      </p:cBhvr>
                                      <p:to>
                                        <p:strVal val="visible"/>
                                      </p:to>
                                    </p:set>
                                    <p:anim calcmode="lin" valueType="num">
                                      <p:cBhvr additive="base">
                                        <p:cTn id="49" dur="500" fill="hold"/>
                                        <p:tgtEl>
                                          <p:spTgt spid="16896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89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0A37F92-391E-4AF9-88F0-41E828BFF3C0}" type="slidenum">
              <a:rPr lang="en-US"/>
              <a:pPr>
                <a:defRPr/>
              </a:pPr>
              <a:t>143</a:t>
            </a:fld>
            <a:endParaRPr lang="en-US" dirty="0"/>
          </a:p>
        </p:txBody>
      </p:sp>
      <p:sp>
        <p:nvSpPr>
          <p:cNvPr id="13414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 - Modifying Habitual Behavior</a:t>
            </a:r>
          </a:p>
        </p:txBody>
      </p:sp>
      <p:sp>
        <p:nvSpPr>
          <p:cNvPr id="167939" name="Rectangle 3"/>
          <p:cNvSpPr>
            <a:spLocks noGrp="1" noChangeArrowheads="1"/>
          </p:cNvSpPr>
          <p:nvPr>
            <p:ph type="body" idx="1"/>
          </p:nvPr>
        </p:nvSpPr>
        <p:spPr>
          <a:xfrm>
            <a:off x="304800" y="990600"/>
            <a:ext cx="8534400" cy="5135563"/>
          </a:xfrm>
        </p:spPr>
        <p:txBody>
          <a:bodyPr/>
          <a:lstStyle/>
          <a:p>
            <a:pPr eaLnBrk="1" hangingPunct="1">
              <a:lnSpc>
                <a:spcPct val="80000"/>
              </a:lnSpc>
              <a:buFontTx/>
              <a:buNone/>
            </a:pPr>
            <a:r>
              <a:rPr lang="en-US" sz="2800" dirty="0" smtClean="0"/>
              <a:t>   The problem in transforming oneself into a safe driver is that:</a:t>
            </a:r>
          </a:p>
          <a:p>
            <a:pPr lvl="1" eaLnBrk="1" hangingPunct="1">
              <a:lnSpc>
                <a:spcPct val="80000"/>
              </a:lnSpc>
              <a:buFontTx/>
              <a:buBlip>
                <a:blip r:embed="rId2"/>
              </a:buBlip>
            </a:pPr>
            <a:r>
              <a:rPr lang="en-US" sz="2400" b="1" i="1" u="sng" dirty="0" smtClean="0"/>
              <a:t>Habitual behavior is hard to change</a:t>
            </a:r>
            <a:r>
              <a:rPr lang="en-US" sz="2400" b="1" dirty="0" smtClean="0"/>
              <a:t>.</a:t>
            </a:r>
          </a:p>
          <a:p>
            <a:pPr eaLnBrk="1" hangingPunct="1">
              <a:lnSpc>
                <a:spcPct val="80000"/>
              </a:lnSpc>
              <a:buFontTx/>
              <a:buNone/>
            </a:pPr>
            <a:r>
              <a:rPr lang="en-US" sz="2800" dirty="0" smtClean="0"/>
              <a:t>Your current driving situation is likely to be this:</a:t>
            </a:r>
          </a:p>
          <a:p>
            <a:pPr eaLnBrk="1" hangingPunct="1">
              <a:lnSpc>
                <a:spcPct val="80000"/>
              </a:lnSpc>
            </a:pPr>
            <a:r>
              <a:rPr lang="en-US" sz="2800" dirty="0" smtClean="0"/>
              <a:t>You are used to driving and not crashing, or at least not being killed or dismembered.</a:t>
            </a:r>
          </a:p>
          <a:p>
            <a:pPr eaLnBrk="1" hangingPunct="1">
              <a:lnSpc>
                <a:spcPct val="80000"/>
              </a:lnSpc>
            </a:pPr>
            <a:r>
              <a:rPr lang="en-US" sz="2800" dirty="0" smtClean="0"/>
              <a:t>You are used to diving on automatic pilot with your mind on a variety of things: the kids, the spouse, your job, health, etc.</a:t>
            </a:r>
          </a:p>
          <a:p>
            <a:pPr eaLnBrk="1" hangingPunct="1">
              <a:lnSpc>
                <a:spcPct val="80000"/>
              </a:lnSpc>
            </a:pPr>
            <a:r>
              <a:rPr lang="en-US" sz="2800" dirty="0" smtClean="0"/>
              <a:t>The </a:t>
            </a:r>
            <a:r>
              <a:rPr lang="en-US" sz="2800" b="1" dirty="0" smtClean="0"/>
              <a:t>last thing</a:t>
            </a:r>
            <a:r>
              <a:rPr lang="en-US" sz="2800" dirty="0" smtClean="0"/>
              <a:t> you are probably thinking about is </a:t>
            </a:r>
            <a:r>
              <a:rPr lang="en-US" sz="2800" b="1" dirty="0" smtClean="0"/>
              <a:t>your safety</a:t>
            </a:r>
            <a:r>
              <a:rPr lang="en-US" sz="2800" dirty="0" smtClean="0"/>
              <a:t> or that of other drivers.</a:t>
            </a:r>
          </a:p>
        </p:txBody>
      </p:sp>
      <p:pic>
        <p:nvPicPr>
          <p:cNvPr id="159745" name="Picture 1" descr="C:\Documents and Settings\Tom\My Documents\Business\Driver Safety\crash.photos\fatal_car_accidents_0222.jpg"/>
          <p:cNvPicPr>
            <a:picLocks noChangeAspect="1" noChangeArrowheads="1"/>
          </p:cNvPicPr>
          <p:nvPr/>
        </p:nvPicPr>
        <p:blipFill>
          <a:blip r:embed="rId3"/>
          <a:srcRect/>
          <a:stretch>
            <a:fillRect/>
          </a:stretch>
        </p:blipFill>
        <p:spPr bwMode="auto">
          <a:xfrm>
            <a:off x="3505200" y="5105400"/>
            <a:ext cx="2209800" cy="1600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7939">
                                            <p:txEl>
                                              <p:pRg st="2" end="2"/>
                                            </p:txEl>
                                          </p:spTgt>
                                        </p:tgtEl>
                                        <p:attrNameLst>
                                          <p:attrName>style.visibility</p:attrName>
                                        </p:attrNameLst>
                                      </p:cBhvr>
                                      <p:to>
                                        <p:strVal val="visible"/>
                                      </p:to>
                                    </p:set>
                                    <p:anim calcmode="lin" valueType="num">
                                      <p:cBhvr additive="base">
                                        <p:cTn id="19"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7939">
                                            <p:txEl>
                                              <p:pRg st="3" end="3"/>
                                            </p:txEl>
                                          </p:spTgt>
                                        </p:tgtEl>
                                        <p:attrNameLst>
                                          <p:attrName>style.visibility</p:attrName>
                                        </p:attrNameLst>
                                      </p:cBhvr>
                                      <p:to>
                                        <p:strVal val="visible"/>
                                      </p:to>
                                    </p:set>
                                    <p:anim calcmode="lin" valueType="num">
                                      <p:cBhvr additive="base">
                                        <p:cTn id="25"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7939">
                                            <p:txEl>
                                              <p:pRg st="4" end="4"/>
                                            </p:txEl>
                                          </p:spTgt>
                                        </p:tgtEl>
                                        <p:attrNameLst>
                                          <p:attrName>style.visibility</p:attrName>
                                        </p:attrNameLst>
                                      </p:cBhvr>
                                      <p:to>
                                        <p:strVal val="visible"/>
                                      </p:to>
                                    </p:set>
                                    <p:anim calcmode="lin" valueType="num">
                                      <p:cBhvr additive="base">
                                        <p:cTn id="31"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7939">
                                            <p:txEl>
                                              <p:pRg st="5" end="5"/>
                                            </p:txEl>
                                          </p:spTgt>
                                        </p:tgtEl>
                                        <p:attrNameLst>
                                          <p:attrName>style.visibility</p:attrName>
                                        </p:attrNameLst>
                                      </p:cBhvr>
                                      <p:to>
                                        <p:strVal val="visible"/>
                                      </p:to>
                                    </p:set>
                                    <p:anim calcmode="lin" valueType="num">
                                      <p:cBhvr additive="base">
                                        <p:cTn id="37"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156E884-E20F-4C46-A63A-4FF000469688}" type="slidenum">
              <a:rPr lang="en-US"/>
              <a:pPr>
                <a:defRPr/>
              </a:pPr>
              <a:t>144</a:t>
            </a:fld>
            <a:endParaRPr lang="en-US" dirty="0"/>
          </a:p>
        </p:txBody>
      </p:sp>
      <p:sp>
        <p:nvSpPr>
          <p:cNvPr id="13517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 - Modifying Habitual Behavior</a:t>
            </a:r>
          </a:p>
        </p:txBody>
      </p:sp>
      <p:sp>
        <p:nvSpPr>
          <p:cNvPr id="181251" name="Rectangle 3"/>
          <p:cNvSpPr>
            <a:spLocks noGrp="1" noChangeArrowheads="1"/>
          </p:cNvSpPr>
          <p:nvPr>
            <p:ph type="body" idx="1"/>
          </p:nvPr>
        </p:nvSpPr>
        <p:spPr>
          <a:xfrm>
            <a:off x="304800" y="1143000"/>
            <a:ext cx="8534400" cy="4983163"/>
          </a:xfrm>
        </p:spPr>
        <p:txBody>
          <a:bodyPr/>
          <a:lstStyle/>
          <a:p>
            <a:pPr eaLnBrk="1" hangingPunct="1">
              <a:buFontTx/>
              <a:buBlip>
                <a:blip r:embed="rId2"/>
              </a:buBlip>
            </a:pPr>
            <a:r>
              <a:rPr lang="en-US" sz="2800" dirty="0" smtClean="0"/>
              <a:t>You need to get your </a:t>
            </a:r>
            <a:r>
              <a:rPr lang="en-US" sz="2800" b="1" dirty="0" smtClean="0"/>
              <a:t>mind</a:t>
            </a:r>
            <a:r>
              <a:rPr lang="en-US" sz="2800" dirty="0" smtClean="0"/>
              <a:t> off the non-driving items and </a:t>
            </a:r>
            <a:r>
              <a:rPr lang="en-US" sz="2800" b="1" dirty="0" smtClean="0"/>
              <a:t>onto what really matte</a:t>
            </a:r>
            <a:r>
              <a:rPr lang="en-US" sz="2800" dirty="0" smtClean="0"/>
              <a:t>rs at the moment – </a:t>
            </a:r>
            <a:r>
              <a:rPr lang="en-US" sz="2800" u="sng" dirty="0" smtClean="0"/>
              <a:t>YOUR DRIVING</a:t>
            </a:r>
            <a:r>
              <a:rPr lang="en-US" sz="2800" dirty="0" smtClean="0"/>
              <a:t>.</a:t>
            </a:r>
          </a:p>
          <a:p>
            <a:pPr eaLnBrk="1" hangingPunct="1">
              <a:buFontTx/>
              <a:buBlip>
                <a:blip r:embed="rId2"/>
              </a:buBlip>
            </a:pPr>
            <a:r>
              <a:rPr lang="en-US" sz="2800" dirty="0" smtClean="0"/>
              <a:t>How are you </a:t>
            </a:r>
            <a:r>
              <a:rPr lang="en-US" sz="2800" b="1" dirty="0" smtClean="0"/>
              <a:t>actually</a:t>
            </a:r>
            <a:r>
              <a:rPr lang="en-US" sz="2800" dirty="0" smtClean="0"/>
              <a:t> going to do that?</a:t>
            </a:r>
          </a:p>
          <a:p>
            <a:pPr eaLnBrk="1" hangingPunct="1">
              <a:buFontTx/>
              <a:buBlip>
                <a:blip r:embed="rId2"/>
              </a:buBlip>
            </a:pPr>
            <a:r>
              <a:rPr lang="en-US" sz="2800" dirty="0" smtClean="0"/>
              <a:t>How are you going to </a:t>
            </a:r>
            <a:r>
              <a:rPr lang="en-US" sz="2800" b="1" dirty="0" smtClean="0"/>
              <a:t>remember P.A.S.S.</a:t>
            </a:r>
            <a:r>
              <a:rPr lang="en-US" sz="2800" dirty="0" smtClean="0"/>
              <a:t> with all those other issues on your mind?</a:t>
            </a:r>
          </a:p>
          <a:p>
            <a:pPr lvl="1" eaLnBrk="1" hangingPunct="1">
              <a:buFontTx/>
              <a:buBlip>
                <a:blip r:embed="rId2"/>
              </a:buBlip>
            </a:pPr>
            <a:r>
              <a:rPr lang="en-US" sz="2400" b="1" dirty="0" smtClean="0"/>
              <a:t>You will need a TRIGGER.</a:t>
            </a:r>
          </a:p>
          <a:p>
            <a:pPr eaLnBrk="1" hangingPunct="1">
              <a:buFontTx/>
              <a:buBlip>
                <a:blip r:embed="rId2"/>
              </a:buBlip>
            </a:pPr>
            <a:r>
              <a:rPr lang="en-US" sz="2800" dirty="0" smtClean="0"/>
              <a:t>When you get behind the wheel you need a </a:t>
            </a:r>
            <a:r>
              <a:rPr lang="en-US" sz="2800" b="1" dirty="0" smtClean="0"/>
              <a:t>visual reminder</a:t>
            </a:r>
            <a:r>
              <a:rPr lang="en-US" sz="2800" dirty="0" smtClean="0"/>
              <a:t> that will take you back to </a:t>
            </a:r>
            <a:r>
              <a:rPr lang="en-US" sz="2800" b="1" dirty="0" smtClean="0"/>
              <a:t>P.A.S.S.</a:t>
            </a:r>
            <a:r>
              <a:rPr lang="en-US" sz="2800" dirty="0" smtClean="0"/>
              <a:t> (like a string tied around your finger).</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 calcmode="lin" valueType="num">
                                      <p:cBhvr additive="base">
                                        <p:cTn id="7" dur="500" fill="hold"/>
                                        <p:tgtEl>
                                          <p:spTgt spid="181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1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1251">
                                            <p:txEl>
                                              <p:pRg st="1" end="1"/>
                                            </p:txEl>
                                          </p:spTgt>
                                        </p:tgtEl>
                                        <p:attrNameLst>
                                          <p:attrName>style.visibility</p:attrName>
                                        </p:attrNameLst>
                                      </p:cBhvr>
                                      <p:to>
                                        <p:strVal val="visible"/>
                                      </p:to>
                                    </p:set>
                                    <p:anim calcmode="lin" valueType="num">
                                      <p:cBhvr additive="base">
                                        <p:cTn id="13" dur="500" fill="hold"/>
                                        <p:tgtEl>
                                          <p:spTgt spid="181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1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1251">
                                            <p:txEl>
                                              <p:pRg st="2" end="2"/>
                                            </p:txEl>
                                          </p:spTgt>
                                        </p:tgtEl>
                                        <p:attrNameLst>
                                          <p:attrName>style.visibility</p:attrName>
                                        </p:attrNameLst>
                                      </p:cBhvr>
                                      <p:to>
                                        <p:strVal val="visible"/>
                                      </p:to>
                                    </p:set>
                                    <p:anim calcmode="lin" valueType="num">
                                      <p:cBhvr additive="base">
                                        <p:cTn id="19" dur="500" fill="hold"/>
                                        <p:tgtEl>
                                          <p:spTgt spid="181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1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1251">
                                            <p:txEl>
                                              <p:pRg st="3" end="3"/>
                                            </p:txEl>
                                          </p:spTgt>
                                        </p:tgtEl>
                                        <p:attrNameLst>
                                          <p:attrName>style.visibility</p:attrName>
                                        </p:attrNameLst>
                                      </p:cBhvr>
                                      <p:to>
                                        <p:strVal val="visible"/>
                                      </p:to>
                                    </p:set>
                                    <p:anim calcmode="lin" valueType="num">
                                      <p:cBhvr additive="base">
                                        <p:cTn id="25" dur="500" fill="hold"/>
                                        <p:tgtEl>
                                          <p:spTgt spid="1812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1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1251">
                                            <p:txEl>
                                              <p:pRg st="4" end="4"/>
                                            </p:txEl>
                                          </p:spTgt>
                                        </p:tgtEl>
                                        <p:attrNameLst>
                                          <p:attrName>style.visibility</p:attrName>
                                        </p:attrNameLst>
                                      </p:cBhvr>
                                      <p:to>
                                        <p:strVal val="visible"/>
                                      </p:to>
                                    </p:set>
                                    <p:anim calcmode="lin" valueType="num">
                                      <p:cBhvr additive="base">
                                        <p:cTn id="31" dur="500" fill="hold"/>
                                        <p:tgtEl>
                                          <p:spTgt spid="1812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12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055C7F8-8A26-4610-87A7-500C58E04695}" type="slidenum">
              <a:rPr lang="en-US"/>
              <a:pPr>
                <a:defRPr/>
              </a:pPr>
              <a:t>145</a:t>
            </a:fld>
            <a:endParaRPr lang="en-US" dirty="0"/>
          </a:p>
        </p:txBody>
      </p:sp>
      <p:sp>
        <p:nvSpPr>
          <p:cNvPr id="13619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 - Modifying Habitual Behavior</a:t>
            </a:r>
          </a:p>
        </p:txBody>
      </p:sp>
      <p:sp>
        <p:nvSpPr>
          <p:cNvPr id="180227" name="Rectangle 3"/>
          <p:cNvSpPr>
            <a:spLocks noGrp="1" noChangeArrowheads="1"/>
          </p:cNvSpPr>
          <p:nvPr>
            <p:ph type="body" idx="1"/>
          </p:nvPr>
        </p:nvSpPr>
        <p:spPr>
          <a:xfrm>
            <a:off x="304800" y="990600"/>
            <a:ext cx="8534400" cy="5135563"/>
          </a:xfrm>
        </p:spPr>
        <p:txBody>
          <a:bodyPr/>
          <a:lstStyle/>
          <a:p>
            <a:pPr eaLnBrk="1" hangingPunct="1">
              <a:buFontTx/>
              <a:buBlip>
                <a:blip r:embed="rId2"/>
              </a:buBlip>
            </a:pPr>
            <a:r>
              <a:rPr lang="en-US" dirty="0" smtClean="0"/>
              <a:t>So what is important enough </a:t>
            </a:r>
            <a:r>
              <a:rPr lang="en-US" b="1" dirty="0" smtClean="0"/>
              <a:t>to you</a:t>
            </a:r>
            <a:r>
              <a:rPr lang="en-US" dirty="0" smtClean="0"/>
              <a:t> to get you to modify your driving </a:t>
            </a:r>
            <a:r>
              <a:rPr lang="en-US" u="sng" dirty="0" smtClean="0"/>
              <a:t>habits</a:t>
            </a:r>
            <a:r>
              <a:rPr lang="en-US" dirty="0" smtClean="0"/>
              <a:t>?</a:t>
            </a:r>
          </a:p>
          <a:p>
            <a:pPr eaLnBrk="1" hangingPunct="1">
              <a:buFontTx/>
              <a:buBlip>
                <a:blip r:embed="rId2"/>
              </a:buBlip>
            </a:pPr>
            <a:r>
              <a:rPr lang="en-US" dirty="0" smtClean="0"/>
              <a:t>What is </a:t>
            </a:r>
            <a:r>
              <a:rPr lang="en-US" b="1" dirty="0" smtClean="0"/>
              <a:t>your</a:t>
            </a:r>
            <a:r>
              <a:rPr lang="en-US" dirty="0" smtClean="0"/>
              <a:t> memory tickler going to be?</a:t>
            </a:r>
          </a:p>
          <a:p>
            <a:pPr eaLnBrk="1" hangingPunct="1">
              <a:buFontTx/>
              <a:buBlip>
                <a:blip r:embed="rId2"/>
              </a:buBlip>
            </a:pPr>
            <a:r>
              <a:rPr lang="en-US" dirty="0" smtClean="0"/>
              <a:t>It needs to be something </a:t>
            </a:r>
            <a:r>
              <a:rPr lang="en-US" b="1" dirty="0" smtClean="0"/>
              <a:t>concrete and visible.</a:t>
            </a:r>
          </a:p>
          <a:p>
            <a:pPr eaLnBrk="1" hangingPunct="1">
              <a:buFontTx/>
              <a:buBlip>
                <a:blip r:embed="rId2"/>
              </a:buBlip>
            </a:pPr>
            <a:r>
              <a:rPr lang="en-US" dirty="0" smtClean="0"/>
              <a:t>When you see it must remind you of </a:t>
            </a:r>
            <a:r>
              <a:rPr lang="en-US" b="1" dirty="0" smtClean="0"/>
              <a:t>P.A.S.S.</a:t>
            </a:r>
            <a:r>
              <a:rPr lang="en-US" dirty="0" smtClean="0"/>
              <a:t> [Or any acronym you invent for yourself]</a:t>
            </a:r>
          </a:p>
        </p:txBody>
      </p:sp>
      <p:pic>
        <p:nvPicPr>
          <p:cNvPr id="157697" name="Picture 1" descr="C:\Documents and Settings\Tom\My Documents\Business\Driver Safety\misc. driver course\family.uninjured.jpg"/>
          <p:cNvPicPr>
            <a:picLocks noChangeAspect="1" noChangeArrowheads="1"/>
          </p:cNvPicPr>
          <p:nvPr/>
        </p:nvPicPr>
        <p:blipFill>
          <a:blip r:embed="rId3"/>
          <a:srcRect/>
          <a:stretch>
            <a:fillRect/>
          </a:stretch>
        </p:blipFill>
        <p:spPr bwMode="auto">
          <a:xfrm>
            <a:off x="4343400" y="4876800"/>
            <a:ext cx="2743200" cy="16764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anim calcmode="lin" valueType="num">
                                      <p:cBhvr additive="base">
                                        <p:cTn id="7" dur="500" fill="hold"/>
                                        <p:tgtEl>
                                          <p:spTgt spid="180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0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0227">
                                            <p:txEl>
                                              <p:pRg st="1" end="1"/>
                                            </p:txEl>
                                          </p:spTgt>
                                        </p:tgtEl>
                                        <p:attrNameLst>
                                          <p:attrName>style.visibility</p:attrName>
                                        </p:attrNameLst>
                                      </p:cBhvr>
                                      <p:to>
                                        <p:strVal val="visible"/>
                                      </p:to>
                                    </p:set>
                                    <p:anim calcmode="lin" valueType="num">
                                      <p:cBhvr additive="base">
                                        <p:cTn id="13" dur="500" fill="hold"/>
                                        <p:tgtEl>
                                          <p:spTgt spid="180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0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0227">
                                            <p:txEl>
                                              <p:pRg st="2" end="2"/>
                                            </p:txEl>
                                          </p:spTgt>
                                        </p:tgtEl>
                                        <p:attrNameLst>
                                          <p:attrName>style.visibility</p:attrName>
                                        </p:attrNameLst>
                                      </p:cBhvr>
                                      <p:to>
                                        <p:strVal val="visible"/>
                                      </p:to>
                                    </p:set>
                                    <p:anim calcmode="lin" valueType="num">
                                      <p:cBhvr additive="base">
                                        <p:cTn id="19" dur="500" fill="hold"/>
                                        <p:tgtEl>
                                          <p:spTgt spid="180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0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0227">
                                            <p:txEl>
                                              <p:pRg st="3" end="3"/>
                                            </p:txEl>
                                          </p:spTgt>
                                        </p:tgtEl>
                                        <p:attrNameLst>
                                          <p:attrName>style.visibility</p:attrName>
                                        </p:attrNameLst>
                                      </p:cBhvr>
                                      <p:to>
                                        <p:strVal val="visible"/>
                                      </p:to>
                                    </p:set>
                                    <p:anim calcmode="lin" valueType="num">
                                      <p:cBhvr additive="base">
                                        <p:cTn id="25" dur="500" fill="hold"/>
                                        <p:tgtEl>
                                          <p:spTgt spid="180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02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366E5EF-244B-4209-BAD4-0F0E23B36C39}" type="slidenum">
              <a:rPr lang="en-US"/>
              <a:pPr>
                <a:defRPr/>
              </a:pPr>
              <a:t>146</a:t>
            </a:fld>
            <a:endParaRPr lang="en-US" dirty="0"/>
          </a:p>
        </p:txBody>
      </p:sp>
      <p:sp>
        <p:nvSpPr>
          <p:cNvPr id="13721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Misc. - Modifying Habitual Behavior</a:t>
            </a:r>
          </a:p>
        </p:txBody>
      </p:sp>
      <p:sp>
        <p:nvSpPr>
          <p:cNvPr id="179203" name="Rectangle 3"/>
          <p:cNvSpPr>
            <a:spLocks noGrp="1" noChangeArrowheads="1"/>
          </p:cNvSpPr>
          <p:nvPr>
            <p:ph type="body" idx="1"/>
          </p:nvPr>
        </p:nvSpPr>
        <p:spPr>
          <a:xfrm>
            <a:off x="304800" y="762000"/>
            <a:ext cx="8534400" cy="5364163"/>
          </a:xfrm>
        </p:spPr>
        <p:txBody>
          <a:bodyPr/>
          <a:lstStyle/>
          <a:p>
            <a:pPr eaLnBrk="1" hangingPunct="1">
              <a:lnSpc>
                <a:spcPct val="90000"/>
              </a:lnSpc>
              <a:buFontTx/>
              <a:buBlip>
                <a:blip r:embed="rId2"/>
              </a:buBlip>
            </a:pPr>
            <a:r>
              <a:rPr lang="en-US" dirty="0" smtClean="0"/>
              <a:t>The important point in all of this is that </a:t>
            </a:r>
            <a:r>
              <a:rPr lang="en-US" b="1" u="sng" dirty="0" smtClean="0"/>
              <a:t>you will need a reminder</a:t>
            </a:r>
            <a:r>
              <a:rPr lang="en-US" b="1" dirty="0" smtClean="0"/>
              <a:t> </a:t>
            </a:r>
            <a:r>
              <a:rPr lang="en-US" dirty="0" smtClean="0"/>
              <a:t>to change your habits.</a:t>
            </a:r>
          </a:p>
          <a:p>
            <a:pPr eaLnBrk="1" hangingPunct="1">
              <a:lnSpc>
                <a:spcPct val="90000"/>
              </a:lnSpc>
              <a:buFontTx/>
              <a:buBlip>
                <a:blip r:embed="rId2"/>
              </a:buBlip>
            </a:pPr>
            <a:r>
              <a:rPr lang="en-US" dirty="0" smtClean="0"/>
              <a:t>Anyone would, because </a:t>
            </a:r>
            <a:r>
              <a:rPr lang="en-US" b="1" i="1" dirty="0" smtClean="0"/>
              <a:t>safe driving is not a habit anyone fully possesses</a:t>
            </a:r>
            <a:r>
              <a:rPr lang="en-US" dirty="0" smtClean="0"/>
              <a:t>.</a:t>
            </a:r>
          </a:p>
          <a:p>
            <a:pPr eaLnBrk="1" hangingPunct="1">
              <a:lnSpc>
                <a:spcPct val="90000"/>
              </a:lnSpc>
              <a:buFontTx/>
              <a:buBlip>
                <a:blip r:embed="rId2"/>
              </a:buBlip>
            </a:pPr>
            <a:r>
              <a:rPr lang="en-US" dirty="0" smtClean="0"/>
              <a:t>Nor is it the first thing on our minds.</a:t>
            </a:r>
          </a:p>
          <a:p>
            <a:pPr eaLnBrk="1" hangingPunct="1">
              <a:lnSpc>
                <a:spcPct val="90000"/>
              </a:lnSpc>
              <a:buFontTx/>
              <a:buBlip>
                <a:blip r:embed="rId2"/>
              </a:buBlip>
            </a:pPr>
            <a:r>
              <a:rPr lang="en-US" b="1" dirty="0" smtClean="0"/>
              <a:t>Please!</a:t>
            </a:r>
            <a:r>
              <a:rPr lang="en-US" dirty="0" smtClean="0"/>
              <a:t> at least </a:t>
            </a:r>
            <a:r>
              <a:rPr lang="en-US" b="1" dirty="0" smtClean="0"/>
              <a:t>give yourself a chance</a:t>
            </a:r>
            <a:r>
              <a:rPr lang="en-US" dirty="0" smtClean="0"/>
              <a:t> to remember what is important when you are behind the wheel.</a:t>
            </a:r>
          </a:p>
          <a:p>
            <a:pPr eaLnBrk="1" hangingPunct="1">
              <a:lnSpc>
                <a:spcPct val="90000"/>
              </a:lnSpc>
              <a:buFontTx/>
              <a:buBlip>
                <a:blip r:embed="rId2"/>
              </a:buBlip>
            </a:pPr>
            <a:r>
              <a:rPr lang="en-US" dirty="0" smtClean="0"/>
              <a:t>An automobile crash </a:t>
            </a:r>
            <a:r>
              <a:rPr lang="en-US" i="1" dirty="0" smtClean="0"/>
              <a:t>does not have to be</a:t>
            </a:r>
            <a:r>
              <a:rPr lang="en-US" dirty="0" smtClean="0"/>
              <a:t> in your future, </a:t>
            </a:r>
            <a:r>
              <a:rPr lang="en-US" b="1" dirty="0" smtClean="0"/>
              <a:t>but right now it is</a:t>
            </a:r>
            <a:r>
              <a:rPr lang="en-US" dirty="0" smtClean="0"/>
              <a:t>. </a:t>
            </a:r>
          </a:p>
        </p:txBody>
      </p:sp>
      <p:pic>
        <p:nvPicPr>
          <p:cNvPr id="156673" name="Picture 1" descr="C:\Documents and Settings\Tom\My Documents\Business\Driver Safety\crash.photos\fatal_car_accident_010.jpg"/>
          <p:cNvPicPr>
            <a:picLocks noChangeAspect="1" noChangeArrowheads="1"/>
          </p:cNvPicPr>
          <p:nvPr/>
        </p:nvPicPr>
        <p:blipFill>
          <a:blip r:embed="rId3"/>
          <a:srcRect/>
          <a:stretch>
            <a:fillRect/>
          </a:stretch>
        </p:blipFill>
        <p:spPr bwMode="auto">
          <a:xfrm>
            <a:off x="6400800" y="5105400"/>
            <a:ext cx="2743200" cy="17526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additive="base">
                                        <p:cTn id="7" dur="500" fill="hold"/>
                                        <p:tgtEl>
                                          <p:spTgt spid="179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9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9203">
                                            <p:txEl>
                                              <p:pRg st="1" end="1"/>
                                            </p:txEl>
                                          </p:spTgt>
                                        </p:tgtEl>
                                        <p:attrNameLst>
                                          <p:attrName>style.visibility</p:attrName>
                                        </p:attrNameLst>
                                      </p:cBhvr>
                                      <p:to>
                                        <p:strVal val="visible"/>
                                      </p:to>
                                    </p:set>
                                    <p:anim calcmode="lin" valueType="num">
                                      <p:cBhvr additive="base">
                                        <p:cTn id="13" dur="500" fill="hold"/>
                                        <p:tgtEl>
                                          <p:spTgt spid="179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9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9203">
                                            <p:txEl>
                                              <p:pRg st="2" end="2"/>
                                            </p:txEl>
                                          </p:spTgt>
                                        </p:tgtEl>
                                        <p:attrNameLst>
                                          <p:attrName>style.visibility</p:attrName>
                                        </p:attrNameLst>
                                      </p:cBhvr>
                                      <p:to>
                                        <p:strVal val="visible"/>
                                      </p:to>
                                    </p:set>
                                    <p:anim calcmode="lin" valueType="num">
                                      <p:cBhvr additive="base">
                                        <p:cTn id="19" dur="500" fill="hold"/>
                                        <p:tgtEl>
                                          <p:spTgt spid="179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9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9203">
                                            <p:txEl>
                                              <p:pRg st="3" end="3"/>
                                            </p:txEl>
                                          </p:spTgt>
                                        </p:tgtEl>
                                        <p:attrNameLst>
                                          <p:attrName>style.visibility</p:attrName>
                                        </p:attrNameLst>
                                      </p:cBhvr>
                                      <p:to>
                                        <p:strVal val="visible"/>
                                      </p:to>
                                    </p:set>
                                    <p:anim calcmode="lin" valueType="num">
                                      <p:cBhvr additive="base">
                                        <p:cTn id="25" dur="500" fill="hold"/>
                                        <p:tgtEl>
                                          <p:spTgt spid="1792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92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9203">
                                            <p:txEl>
                                              <p:pRg st="4" end="4"/>
                                            </p:txEl>
                                          </p:spTgt>
                                        </p:tgtEl>
                                        <p:attrNameLst>
                                          <p:attrName>style.visibility</p:attrName>
                                        </p:attrNameLst>
                                      </p:cBhvr>
                                      <p:to>
                                        <p:strVal val="visible"/>
                                      </p:to>
                                    </p:set>
                                    <p:anim calcmode="lin" valueType="num">
                                      <p:cBhvr additive="base">
                                        <p:cTn id="31" dur="500" fill="hold"/>
                                        <p:tgtEl>
                                          <p:spTgt spid="1792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92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sz="3600" b="1" dirty="0" smtClean="0">
                <a:solidFill>
                  <a:srgbClr val="A50021"/>
                </a:solidFill>
                <a:latin typeface="Times New Roman" pitchFamily="18" charset="0"/>
              </a:rPr>
              <a:t>Misc. - Modifying Habitual Behavior</a:t>
            </a:r>
            <a:endParaRPr lang="en-US" sz="3600" dirty="0"/>
          </a:p>
        </p:txBody>
      </p:sp>
      <p:sp>
        <p:nvSpPr>
          <p:cNvPr id="3" name="Content Placeholder 2"/>
          <p:cNvSpPr>
            <a:spLocks noGrp="1"/>
          </p:cNvSpPr>
          <p:nvPr>
            <p:ph idx="1"/>
          </p:nvPr>
        </p:nvSpPr>
        <p:spPr>
          <a:xfrm>
            <a:off x="457200" y="1219200"/>
            <a:ext cx="8229600" cy="5486400"/>
          </a:xfrm>
        </p:spPr>
        <p:txBody>
          <a:bodyPr/>
          <a:lstStyle/>
          <a:p>
            <a:pPr eaLnBrk="1" hangingPunct="1">
              <a:lnSpc>
                <a:spcPct val="90000"/>
              </a:lnSpc>
              <a:buFontTx/>
              <a:buBlip>
                <a:blip r:embed="rId2"/>
              </a:buBlip>
            </a:pPr>
            <a:r>
              <a:rPr lang="en-US" dirty="0" smtClean="0"/>
              <a:t>Place a visible reminder in your vehicle within 24 hours of leaving this class.</a:t>
            </a:r>
          </a:p>
          <a:p>
            <a:pPr eaLnBrk="1" hangingPunct="1">
              <a:lnSpc>
                <a:spcPct val="90000"/>
              </a:lnSpc>
              <a:buFontTx/>
              <a:buBlip>
                <a:blip r:embed="rId2"/>
              </a:buBlip>
            </a:pPr>
            <a:r>
              <a:rPr lang="en-US" dirty="0" smtClean="0"/>
              <a:t>Without a visible, meaningful reminder no driver is going to be able to remember </a:t>
            </a:r>
            <a:r>
              <a:rPr lang="en-US" b="1" i="1" dirty="0" smtClean="0"/>
              <a:t>P.A.S.S.</a:t>
            </a:r>
            <a:r>
              <a:rPr lang="en-US" dirty="0" smtClean="0"/>
              <a:t> each time they get behind the wheel, nor while driving. </a:t>
            </a:r>
          </a:p>
          <a:p>
            <a:pPr eaLnBrk="1" hangingPunct="1">
              <a:lnSpc>
                <a:spcPct val="90000"/>
              </a:lnSpc>
              <a:buFontTx/>
              <a:buBlip>
                <a:blip r:embed="rId2"/>
              </a:buBlip>
            </a:pPr>
            <a:r>
              <a:rPr lang="en-US" dirty="0" smtClean="0"/>
              <a:t>At the end of the day you do want to sleep in your own bed, right?</a:t>
            </a:r>
            <a:endParaRPr lang="en-US" dirty="0"/>
          </a:p>
        </p:txBody>
      </p:sp>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147</a:t>
            </a:fld>
            <a:endParaRPr lang="en-US" dirty="0"/>
          </a:p>
        </p:txBody>
      </p:sp>
      <p:pic>
        <p:nvPicPr>
          <p:cNvPr id="157705" name="Picture 9" descr="C:\Documents and Settings\Tom\My Documents\Business\Driver Safety\clipart\thumbnailCA2O0UIE.jpg"/>
          <p:cNvPicPr>
            <a:picLocks noChangeAspect="1" noChangeArrowheads="1"/>
          </p:cNvPicPr>
          <p:nvPr/>
        </p:nvPicPr>
        <p:blipFill>
          <a:blip r:embed="rId3"/>
          <a:srcRect/>
          <a:stretch>
            <a:fillRect/>
          </a:stretch>
        </p:blipFill>
        <p:spPr bwMode="auto">
          <a:xfrm>
            <a:off x="5638800" y="4648200"/>
            <a:ext cx="2362200" cy="1981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1EB2D7E-B756-4542-ACBE-EA4AED30BAEA}" type="slidenum">
              <a:rPr lang="en-US"/>
              <a:pPr>
                <a:defRPr/>
              </a:pPr>
              <a:t>148</a:t>
            </a:fld>
            <a:endParaRPr lang="en-US" dirty="0"/>
          </a:p>
        </p:txBody>
      </p:sp>
      <p:sp>
        <p:nvSpPr>
          <p:cNvPr id="13824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Driver Safety - Review</a:t>
            </a:r>
          </a:p>
        </p:txBody>
      </p:sp>
      <p:sp>
        <p:nvSpPr>
          <p:cNvPr id="178179" name="Rectangle 3"/>
          <p:cNvSpPr>
            <a:spLocks noGrp="1" noChangeArrowheads="1"/>
          </p:cNvSpPr>
          <p:nvPr>
            <p:ph type="body" idx="1"/>
          </p:nvPr>
        </p:nvSpPr>
        <p:spPr>
          <a:xfrm>
            <a:off x="304800" y="1143000"/>
            <a:ext cx="8534400" cy="4983163"/>
          </a:xfrm>
        </p:spPr>
        <p:txBody>
          <a:bodyPr/>
          <a:lstStyle/>
          <a:p>
            <a:pPr eaLnBrk="1" hangingPunct="1">
              <a:lnSpc>
                <a:spcPct val="90000"/>
              </a:lnSpc>
              <a:buFontTx/>
              <a:buBlip>
                <a:blip r:embed="rId2"/>
              </a:buBlip>
            </a:pPr>
            <a:r>
              <a:rPr lang="en-US" sz="2800" dirty="0" smtClean="0"/>
              <a:t>Conduct a thorough visual search ahead of your path of travel.</a:t>
            </a:r>
          </a:p>
          <a:p>
            <a:pPr eaLnBrk="1" hangingPunct="1">
              <a:lnSpc>
                <a:spcPct val="90000"/>
              </a:lnSpc>
              <a:buFontTx/>
              <a:buBlip>
                <a:blip r:embed="rId2"/>
              </a:buBlip>
            </a:pPr>
            <a:r>
              <a:rPr lang="en-US" sz="2800" dirty="0" smtClean="0"/>
              <a:t>Avoid distractions. [refer to your handouts]</a:t>
            </a:r>
          </a:p>
          <a:p>
            <a:pPr eaLnBrk="1" hangingPunct="1">
              <a:lnSpc>
                <a:spcPct val="90000"/>
              </a:lnSpc>
              <a:buFontTx/>
              <a:buBlip>
                <a:blip r:embed="rId2"/>
              </a:buBlip>
            </a:pPr>
            <a:r>
              <a:rPr lang="en-US" sz="2800" b="1" dirty="0" smtClean="0"/>
              <a:t>Never</a:t>
            </a:r>
            <a:r>
              <a:rPr lang="en-US" sz="2800" dirty="0" smtClean="0"/>
              <a:t> tailgate – always have an adequate cushion of SPACE ahead of your vehicle regardless of what other drivers are doing.</a:t>
            </a:r>
          </a:p>
          <a:p>
            <a:pPr eaLnBrk="1" hangingPunct="1">
              <a:lnSpc>
                <a:spcPct val="90000"/>
              </a:lnSpc>
              <a:buFontTx/>
              <a:buBlip>
                <a:blip r:embed="rId2"/>
              </a:buBlip>
            </a:pPr>
            <a:r>
              <a:rPr lang="en-US" sz="2800" dirty="0" smtClean="0"/>
              <a:t>Have a plan for the road ahead.</a:t>
            </a:r>
          </a:p>
          <a:p>
            <a:pPr eaLnBrk="1" hangingPunct="1">
              <a:lnSpc>
                <a:spcPct val="90000"/>
              </a:lnSpc>
              <a:buFontTx/>
              <a:buBlip>
                <a:blip r:embed="rId2"/>
              </a:buBlip>
            </a:pPr>
            <a:r>
              <a:rPr lang="en-US" sz="2800" dirty="0" smtClean="0"/>
              <a:t>Position your vehicle with space to the sides whenever possible.</a:t>
            </a:r>
          </a:p>
          <a:p>
            <a:pPr eaLnBrk="1" hangingPunct="1">
              <a:lnSpc>
                <a:spcPct val="90000"/>
              </a:lnSpc>
              <a:buFontTx/>
              <a:buBlip>
                <a:blip r:embed="rId2"/>
              </a:buBlip>
            </a:pPr>
            <a:r>
              <a:rPr lang="en-US" sz="2800" dirty="0" smtClean="0"/>
              <a:t>Drive smart – try to anticipate the possible actions of other drivers.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 calcmode="lin" valueType="num">
                                      <p:cBhvr additive="base">
                                        <p:cTn id="7" dur="500" fill="hold"/>
                                        <p:tgtEl>
                                          <p:spTgt spid="178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8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8179">
                                            <p:txEl>
                                              <p:pRg st="1" end="1"/>
                                            </p:txEl>
                                          </p:spTgt>
                                        </p:tgtEl>
                                        <p:attrNameLst>
                                          <p:attrName>style.visibility</p:attrName>
                                        </p:attrNameLst>
                                      </p:cBhvr>
                                      <p:to>
                                        <p:strVal val="visible"/>
                                      </p:to>
                                    </p:set>
                                    <p:anim calcmode="lin" valueType="num">
                                      <p:cBhvr additive="base">
                                        <p:cTn id="13" dur="500" fill="hold"/>
                                        <p:tgtEl>
                                          <p:spTgt spid="178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8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8179">
                                            <p:txEl>
                                              <p:pRg st="2" end="2"/>
                                            </p:txEl>
                                          </p:spTgt>
                                        </p:tgtEl>
                                        <p:attrNameLst>
                                          <p:attrName>style.visibility</p:attrName>
                                        </p:attrNameLst>
                                      </p:cBhvr>
                                      <p:to>
                                        <p:strVal val="visible"/>
                                      </p:to>
                                    </p:set>
                                    <p:anim calcmode="lin" valueType="num">
                                      <p:cBhvr additive="base">
                                        <p:cTn id="19" dur="500" fill="hold"/>
                                        <p:tgtEl>
                                          <p:spTgt spid="178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8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8179">
                                            <p:txEl>
                                              <p:pRg st="3" end="3"/>
                                            </p:txEl>
                                          </p:spTgt>
                                        </p:tgtEl>
                                        <p:attrNameLst>
                                          <p:attrName>style.visibility</p:attrName>
                                        </p:attrNameLst>
                                      </p:cBhvr>
                                      <p:to>
                                        <p:strVal val="visible"/>
                                      </p:to>
                                    </p:set>
                                    <p:anim calcmode="lin" valueType="num">
                                      <p:cBhvr additive="base">
                                        <p:cTn id="25" dur="500" fill="hold"/>
                                        <p:tgtEl>
                                          <p:spTgt spid="1781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81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8179">
                                            <p:txEl>
                                              <p:pRg st="4" end="4"/>
                                            </p:txEl>
                                          </p:spTgt>
                                        </p:tgtEl>
                                        <p:attrNameLst>
                                          <p:attrName>style.visibility</p:attrName>
                                        </p:attrNameLst>
                                      </p:cBhvr>
                                      <p:to>
                                        <p:strVal val="visible"/>
                                      </p:to>
                                    </p:set>
                                    <p:anim calcmode="lin" valueType="num">
                                      <p:cBhvr additive="base">
                                        <p:cTn id="31" dur="500" fill="hold"/>
                                        <p:tgtEl>
                                          <p:spTgt spid="1781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81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8179">
                                            <p:txEl>
                                              <p:pRg st="5" end="5"/>
                                            </p:txEl>
                                          </p:spTgt>
                                        </p:tgtEl>
                                        <p:attrNameLst>
                                          <p:attrName>style.visibility</p:attrName>
                                        </p:attrNameLst>
                                      </p:cBhvr>
                                      <p:to>
                                        <p:strVal val="visible"/>
                                      </p:to>
                                    </p:set>
                                    <p:anim calcmode="lin" valueType="num">
                                      <p:cBhvr additive="base">
                                        <p:cTn id="37" dur="500" fill="hold"/>
                                        <p:tgtEl>
                                          <p:spTgt spid="17817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81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A3D485E-A8AE-4029-AFEB-1B88CC24CDE4}" type="slidenum">
              <a:rPr lang="en-US"/>
              <a:pPr>
                <a:defRPr/>
              </a:pPr>
              <a:t>149</a:t>
            </a:fld>
            <a:endParaRPr lang="en-US" dirty="0"/>
          </a:p>
        </p:txBody>
      </p:sp>
      <p:sp>
        <p:nvSpPr>
          <p:cNvPr id="13926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Driver Safety - Review</a:t>
            </a:r>
          </a:p>
        </p:txBody>
      </p:sp>
      <p:sp>
        <p:nvSpPr>
          <p:cNvPr id="166915" name="Rectangle 3"/>
          <p:cNvSpPr>
            <a:spLocks noGrp="1" noChangeArrowheads="1"/>
          </p:cNvSpPr>
          <p:nvPr>
            <p:ph type="body" idx="1"/>
          </p:nvPr>
        </p:nvSpPr>
        <p:spPr>
          <a:xfrm>
            <a:off x="304800" y="1143000"/>
            <a:ext cx="8534400" cy="4983163"/>
          </a:xfrm>
        </p:spPr>
        <p:txBody>
          <a:bodyPr/>
          <a:lstStyle/>
          <a:p>
            <a:pPr eaLnBrk="1" hangingPunct="1">
              <a:buFontTx/>
              <a:buBlip>
                <a:blip r:embed="rId2"/>
              </a:buBlip>
            </a:pPr>
            <a:r>
              <a:rPr lang="en-US" sz="2800" dirty="0" smtClean="0"/>
              <a:t>See and be seen – use daytime running lights and </a:t>
            </a:r>
            <a:r>
              <a:rPr lang="en-US" sz="2800" b="1" dirty="0" smtClean="0"/>
              <a:t>always</a:t>
            </a:r>
            <a:r>
              <a:rPr lang="en-US" sz="2800" dirty="0" smtClean="0"/>
              <a:t> use your blinkers. </a:t>
            </a:r>
          </a:p>
          <a:p>
            <a:pPr eaLnBrk="1" hangingPunct="1">
              <a:buFontTx/>
              <a:buBlip>
                <a:blip r:embed="rId2"/>
              </a:buBlip>
            </a:pPr>
            <a:r>
              <a:rPr lang="en-US" sz="2800" dirty="0" smtClean="0"/>
              <a:t>Do not drive where (or when) you cannot see.</a:t>
            </a:r>
          </a:p>
          <a:p>
            <a:pPr eaLnBrk="1" hangingPunct="1">
              <a:buFontTx/>
              <a:buBlip>
                <a:blip r:embed="rId2"/>
              </a:buBlip>
            </a:pPr>
            <a:r>
              <a:rPr lang="en-US" sz="2800" dirty="0" smtClean="0"/>
              <a:t>Be a considerate driver.</a:t>
            </a:r>
          </a:p>
          <a:p>
            <a:pPr eaLnBrk="1" hangingPunct="1">
              <a:buFontTx/>
              <a:buBlip>
                <a:blip r:embed="rId2"/>
              </a:buBlip>
            </a:pPr>
            <a:r>
              <a:rPr lang="en-US" sz="2800" dirty="0" smtClean="0"/>
              <a:t>Obey all traffic controls. [that includes Speed!]</a:t>
            </a:r>
          </a:p>
          <a:p>
            <a:pPr eaLnBrk="1" hangingPunct="1">
              <a:buFontTx/>
              <a:buBlip>
                <a:blip r:embed="rId2"/>
              </a:buBlip>
            </a:pPr>
            <a:r>
              <a:rPr lang="en-US" sz="2800" dirty="0" smtClean="0"/>
              <a:t>Maintain your vehicle and tires in good condition.</a:t>
            </a:r>
          </a:p>
          <a:p>
            <a:pPr eaLnBrk="1" hangingPunct="1">
              <a:buFontTx/>
              <a:buBlip>
                <a:blip r:embed="rId2"/>
              </a:buBlip>
            </a:pPr>
            <a:r>
              <a:rPr lang="en-US" sz="2800" dirty="0" smtClean="0"/>
              <a:t>Consider what </a:t>
            </a:r>
            <a:r>
              <a:rPr lang="en-US" sz="2800" b="1" dirty="0" smtClean="0"/>
              <a:t>might</a:t>
            </a:r>
            <a:r>
              <a:rPr lang="en-US" sz="2800" dirty="0" smtClean="0"/>
              <a:t> happen before it does happen.</a:t>
            </a:r>
          </a:p>
          <a:p>
            <a:pPr eaLnBrk="1" hangingPunct="1">
              <a:buFontTx/>
              <a:buBlip>
                <a:blip r:embed="rId2"/>
              </a:buBlip>
            </a:pPr>
            <a:r>
              <a:rPr lang="en-US" sz="2800" i="1" u="sng" dirty="0" smtClean="0"/>
              <a:t>Pay Attention! Pay Attention! Pay Attention!!!!!!</a:t>
            </a:r>
          </a:p>
          <a:p>
            <a:pPr eaLnBrk="1" hangingPunct="1">
              <a:buFont typeface="Symbol" pitchFamily="18" charset="2"/>
              <a:buBlip>
                <a:blip r:embed="rId2"/>
              </a:buBlip>
            </a:pPr>
            <a:endParaRPr lang="en-US" sz="2800" i="1" u="sng"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additive="base">
                                        <p:cTn id="7" dur="5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6915">
                                            <p:txEl>
                                              <p:pRg st="2" end="2"/>
                                            </p:txEl>
                                          </p:spTgt>
                                        </p:tgtEl>
                                        <p:attrNameLst>
                                          <p:attrName>style.visibility</p:attrName>
                                        </p:attrNameLst>
                                      </p:cBhvr>
                                      <p:to>
                                        <p:strVal val="visible"/>
                                      </p:to>
                                    </p:set>
                                    <p:anim calcmode="lin" valueType="num">
                                      <p:cBhvr additive="base">
                                        <p:cTn id="19"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6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6915">
                                            <p:txEl>
                                              <p:pRg st="3" end="3"/>
                                            </p:txEl>
                                          </p:spTgt>
                                        </p:tgtEl>
                                        <p:attrNameLst>
                                          <p:attrName>style.visibility</p:attrName>
                                        </p:attrNameLst>
                                      </p:cBhvr>
                                      <p:to>
                                        <p:strVal val="visible"/>
                                      </p:to>
                                    </p:set>
                                    <p:anim calcmode="lin" valueType="num">
                                      <p:cBhvr additive="base">
                                        <p:cTn id="25"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6915">
                                            <p:txEl>
                                              <p:pRg st="4" end="4"/>
                                            </p:txEl>
                                          </p:spTgt>
                                        </p:tgtEl>
                                        <p:attrNameLst>
                                          <p:attrName>style.visibility</p:attrName>
                                        </p:attrNameLst>
                                      </p:cBhvr>
                                      <p:to>
                                        <p:strVal val="visible"/>
                                      </p:to>
                                    </p:set>
                                    <p:anim calcmode="lin" valueType="num">
                                      <p:cBhvr additive="base">
                                        <p:cTn id="31"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6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6915">
                                            <p:txEl>
                                              <p:pRg st="5" end="5"/>
                                            </p:txEl>
                                          </p:spTgt>
                                        </p:tgtEl>
                                        <p:attrNameLst>
                                          <p:attrName>style.visibility</p:attrName>
                                        </p:attrNameLst>
                                      </p:cBhvr>
                                      <p:to>
                                        <p:strVal val="visible"/>
                                      </p:to>
                                    </p:set>
                                    <p:anim calcmode="lin" valueType="num">
                                      <p:cBhvr additive="base">
                                        <p:cTn id="37" dur="5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6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6915">
                                            <p:txEl>
                                              <p:pRg st="6" end="6"/>
                                            </p:txEl>
                                          </p:spTgt>
                                        </p:tgtEl>
                                        <p:attrNameLst>
                                          <p:attrName>style.visibility</p:attrName>
                                        </p:attrNameLst>
                                      </p:cBhvr>
                                      <p:to>
                                        <p:strVal val="visible"/>
                                      </p:to>
                                    </p:set>
                                    <p:anim calcmode="lin" valueType="num">
                                      <p:cBhvr additive="base">
                                        <p:cTn id="43" dur="500" fill="hold"/>
                                        <p:tgtEl>
                                          <p:spTgt spid="1669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69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2BFBEA9-FC62-4FF4-A734-9C536D722780}" type="slidenum">
              <a:rPr lang="en-US"/>
              <a:pPr>
                <a:defRPr/>
              </a:pPr>
              <a:t>15</a:t>
            </a:fld>
            <a:endParaRPr lang="en-US" dirty="0"/>
          </a:p>
        </p:txBody>
      </p:sp>
      <p:sp>
        <p:nvSpPr>
          <p:cNvPr id="22531" name="Rectangle 2"/>
          <p:cNvSpPr>
            <a:spLocks noGrp="1" noChangeArrowheads="1"/>
          </p:cNvSpPr>
          <p:nvPr>
            <p:ph type="title"/>
          </p:nvPr>
        </p:nvSpPr>
        <p:spPr>
          <a:xfrm>
            <a:off x="457200" y="0"/>
            <a:ext cx="8229600" cy="1066800"/>
          </a:xfrm>
        </p:spPr>
        <p:txBody>
          <a:bodyPr/>
          <a:lstStyle/>
          <a:p>
            <a:pPr algn="l" eaLnBrk="1" hangingPunct="1"/>
            <a:r>
              <a:rPr lang="en-US" sz="3600" b="1" dirty="0" smtClean="0">
                <a:solidFill>
                  <a:srgbClr val="A50021"/>
                </a:solidFill>
                <a:latin typeface="Times New Roman" pitchFamily="18" charset="0"/>
              </a:rPr>
              <a:t>Driver Safety</a:t>
            </a:r>
          </a:p>
        </p:txBody>
      </p:sp>
      <p:sp>
        <p:nvSpPr>
          <p:cNvPr id="15363" name="Rectangle 3"/>
          <p:cNvSpPr>
            <a:spLocks noGrp="1" noChangeArrowheads="1"/>
          </p:cNvSpPr>
          <p:nvPr>
            <p:ph type="body" idx="1"/>
          </p:nvPr>
        </p:nvSpPr>
        <p:spPr>
          <a:xfrm>
            <a:off x="228600" y="1143000"/>
            <a:ext cx="8458200" cy="4983163"/>
          </a:xfrm>
        </p:spPr>
        <p:txBody>
          <a:bodyPr/>
          <a:lstStyle/>
          <a:p>
            <a:pPr eaLnBrk="1" hangingPunct="1">
              <a:lnSpc>
                <a:spcPct val="80000"/>
              </a:lnSpc>
              <a:buFontTx/>
              <a:buBlip>
                <a:blip r:embed="rId2"/>
              </a:buBlip>
            </a:pPr>
            <a:r>
              <a:rPr lang="en-US" sz="2800" dirty="0" smtClean="0"/>
              <a:t>The first step to becoming a better driver is </a:t>
            </a:r>
            <a:r>
              <a:rPr lang="en-US" sz="2800" b="1" dirty="0" smtClean="0"/>
              <a:t>admitting you are responsible</a:t>
            </a:r>
            <a:r>
              <a:rPr lang="en-US" sz="2800" dirty="0" smtClean="0"/>
              <a:t> for controlling your vehicle.</a:t>
            </a:r>
          </a:p>
          <a:p>
            <a:pPr eaLnBrk="1" hangingPunct="1">
              <a:lnSpc>
                <a:spcPct val="80000"/>
              </a:lnSpc>
              <a:buFontTx/>
              <a:buBlip>
                <a:blip r:embed="rId2"/>
              </a:buBlip>
            </a:pPr>
            <a:r>
              <a:rPr lang="en-US" sz="2800" dirty="0" smtClean="0"/>
              <a:t>I have never responded to a collision that was not at least one driver’s fault; NEVER.</a:t>
            </a:r>
          </a:p>
          <a:p>
            <a:pPr eaLnBrk="1" hangingPunct="1">
              <a:lnSpc>
                <a:spcPct val="80000"/>
              </a:lnSpc>
              <a:buFontTx/>
              <a:buBlip>
                <a:blip r:embed="rId2"/>
              </a:buBlip>
            </a:pPr>
            <a:r>
              <a:rPr lang="en-US" sz="2800" dirty="0" smtClean="0"/>
              <a:t>“No fault” collisions are a myth. </a:t>
            </a:r>
          </a:p>
          <a:p>
            <a:pPr eaLnBrk="1" hangingPunct="1">
              <a:lnSpc>
                <a:spcPct val="80000"/>
              </a:lnSpc>
              <a:buFontTx/>
              <a:buBlip>
                <a:blip r:embed="rId2"/>
              </a:buBlip>
            </a:pPr>
            <a:r>
              <a:rPr lang="en-US" sz="2800" dirty="0" smtClean="0"/>
              <a:t>By accepting your responsibility you will start behaving in a way that will greatly protect yourself and those driving with you.</a:t>
            </a:r>
          </a:p>
          <a:p>
            <a:pPr eaLnBrk="1" hangingPunct="1">
              <a:lnSpc>
                <a:spcPct val="80000"/>
              </a:lnSpc>
              <a:buFontTx/>
              <a:buBlip>
                <a:blip r:embed="rId2"/>
              </a:buBlip>
            </a:pPr>
            <a:r>
              <a:rPr lang="en-US" sz="2800" dirty="0" smtClean="0"/>
              <a:t>Other people’s bad driving behavior is not going away.</a:t>
            </a:r>
          </a:p>
          <a:p>
            <a:pPr eaLnBrk="1" hangingPunct="1">
              <a:lnSpc>
                <a:spcPct val="80000"/>
              </a:lnSpc>
              <a:buNone/>
            </a:pPr>
            <a:endParaRPr lang="en-US" sz="24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FB3EB41-3709-4D2A-A1CA-B5C778D27A9C}" type="slidenum">
              <a:rPr lang="en-US"/>
              <a:pPr>
                <a:defRPr/>
              </a:pPr>
              <a:t>150</a:t>
            </a:fld>
            <a:endParaRPr lang="en-US" dirty="0"/>
          </a:p>
        </p:txBody>
      </p:sp>
      <p:sp>
        <p:nvSpPr>
          <p:cNvPr id="14029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Driver Safety - Conclusion</a:t>
            </a:r>
          </a:p>
        </p:txBody>
      </p:sp>
      <p:sp>
        <p:nvSpPr>
          <p:cNvPr id="182275" name="Rectangle 3"/>
          <p:cNvSpPr>
            <a:spLocks noGrp="1" noChangeArrowheads="1"/>
          </p:cNvSpPr>
          <p:nvPr>
            <p:ph type="body" idx="1"/>
          </p:nvPr>
        </p:nvSpPr>
        <p:spPr>
          <a:xfrm>
            <a:off x="304800" y="990600"/>
            <a:ext cx="8534400" cy="5135563"/>
          </a:xfrm>
        </p:spPr>
        <p:txBody>
          <a:bodyPr/>
          <a:lstStyle/>
          <a:p>
            <a:pPr eaLnBrk="1" hangingPunct="1">
              <a:lnSpc>
                <a:spcPct val="90000"/>
              </a:lnSpc>
              <a:buFontTx/>
              <a:buBlip>
                <a:blip r:embed="rId2"/>
              </a:buBlip>
            </a:pPr>
            <a:r>
              <a:rPr lang="en-US" sz="2800" dirty="0" smtClean="0"/>
              <a:t>We are each of us lulled into “driving-safety-complacence” by a daily reinforced perception that collisions don’t happen TO US.</a:t>
            </a:r>
          </a:p>
          <a:p>
            <a:pPr eaLnBrk="1" hangingPunct="1">
              <a:lnSpc>
                <a:spcPct val="90000"/>
              </a:lnSpc>
              <a:buFontTx/>
              <a:buBlip>
                <a:blip r:embed="rId2"/>
              </a:buBlip>
            </a:pPr>
            <a:r>
              <a:rPr lang="en-US" sz="2800" dirty="0" smtClean="0"/>
              <a:t>They do in fact happen </a:t>
            </a:r>
            <a:r>
              <a:rPr lang="en-US" sz="2800" b="1" dirty="0" smtClean="0"/>
              <a:t>to us</a:t>
            </a:r>
            <a:r>
              <a:rPr lang="en-US" sz="2800" dirty="0" smtClean="0"/>
              <a:t>, but not often enough to always get our attention.</a:t>
            </a:r>
          </a:p>
          <a:p>
            <a:pPr eaLnBrk="1" hangingPunct="1">
              <a:lnSpc>
                <a:spcPct val="90000"/>
              </a:lnSpc>
              <a:buFontTx/>
              <a:buBlip>
                <a:blip r:embed="rId2"/>
              </a:buBlip>
            </a:pPr>
            <a:r>
              <a:rPr lang="en-US" sz="2800" dirty="0" smtClean="0"/>
              <a:t>Thus </a:t>
            </a:r>
            <a:r>
              <a:rPr lang="en-US" sz="2800" u="sng" dirty="0" smtClean="0"/>
              <a:t>we </a:t>
            </a:r>
            <a:r>
              <a:rPr lang="en-US" sz="2800" i="1" u="sng" dirty="0" smtClean="0"/>
              <a:t>don’t think we need to act</a:t>
            </a:r>
            <a:r>
              <a:rPr lang="en-US" sz="2800" dirty="0" smtClean="0"/>
              <a:t> to prevent one.</a:t>
            </a:r>
          </a:p>
          <a:p>
            <a:pPr lvl="1" eaLnBrk="1" hangingPunct="1">
              <a:lnSpc>
                <a:spcPct val="90000"/>
              </a:lnSpc>
              <a:buFontTx/>
              <a:buBlip>
                <a:blip r:embed="rId2"/>
              </a:buBlip>
            </a:pPr>
            <a:r>
              <a:rPr lang="en-US" sz="2400" b="1" dirty="0" smtClean="0"/>
              <a:t>Root out your false sense of being safe behind the wheel just because you have not had a collision recently.</a:t>
            </a:r>
          </a:p>
          <a:p>
            <a:pPr eaLnBrk="1" hangingPunct="1">
              <a:lnSpc>
                <a:spcPct val="90000"/>
              </a:lnSpc>
              <a:buFontTx/>
              <a:buBlip>
                <a:blip r:embed="rId2"/>
              </a:buBlip>
            </a:pPr>
            <a:r>
              <a:rPr lang="en-US" sz="2800" dirty="0" smtClean="0"/>
              <a:t>It only takes </a:t>
            </a:r>
            <a:r>
              <a:rPr lang="en-US" sz="2800" b="1" dirty="0" smtClean="0"/>
              <a:t>one</a:t>
            </a:r>
            <a:r>
              <a:rPr lang="en-US" sz="2800" dirty="0" smtClean="0"/>
              <a:t> crash </a:t>
            </a:r>
            <a:r>
              <a:rPr lang="en-US" sz="2800" b="1" dirty="0" smtClean="0"/>
              <a:t>to ruin</a:t>
            </a:r>
            <a:r>
              <a:rPr lang="en-US" sz="2800" dirty="0" smtClean="0"/>
              <a:t> your life or the life of another person.</a:t>
            </a:r>
          </a:p>
        </p:txBody>
      </p:sp>
      <p:pic>
        <p:nvPicPr>
          <p:cNvPr id="153601" name="Picture 1" descr="C:\Documents and Settings\Tom\My Documents\Business\Driver Safety\misc. driver course\grief3.bmp"/>
          <p:cNvPicPr>
            <a:picLocks noChangeAspect="1" noChangeArrowheads="1"/>
          </p:cNvPicPr>
          <p:nvPr/>
        </p:nvPicPr>
        <p:blipFill>
          <a:blip r:embed="rId3"/>
          <a:srcRect/>
          <a:stretch>
            <a:fillRect/>
          </a:stretch>
        </p:blipFill>
        <p:spPr bwMode="auto">
          <a:xfrm>
            <a:off x="5029200" y="5105400"/>
            <a:ext cx="1466850" cy="12954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 calcmode="lin" valueType="num">
                                      <p:cBhvr additive="base">
                                        <p:cTn id="7" dur="500" fill="hold"/>
                                        <p:tgtEl>
                                          <p:spTgt spid="182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2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2275">
                                            <p:txEl>
                                              <p:pRg st="1" end="1"/>
                                            </p:txEl>
                                          </p:spTgt>
                                        </p:tgtEl>
                                        <p:attrNameLst>
                                          <p:attrName>style.visibility</p:attrName>
                                        </p:attrNameLst>
                                      </p:cBhvr>
                                      <p:to>
                                        <p:strVal val="visible"/>
                                      </p:to>
                                    </p:set>
                                    <p:anim calcmode="lin" valueType="num">
                                      <p:cBhvr additive="base">
                                        <p:cTn id="13" dur="500" fill="hold"/>
                                        <p:tgtEl>
                                          <p:spTgt spid="182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2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2275">
                                            <p:txEl>
                                              <p:pRg st="2" end="2"/>
                                            </p:txEl>
                                          </p:spTgt>
                                        </p:tgtEl>
                                        <p:attrNameLst>
                                          <p:attrName>style.visibility</p:attrName>
                                        </p:attrNameLst>
                                      </p:cBhvr>
                                      <p:to>
                                        <p:strVal val="visible"/>
                                      </p:to>
                                    </p:set>
                                    <p:anim calcmode="lin" valueType="num">
                                      <p:cBhvr additive="base">
                                        <p:cTn id="19" dur="500" fill="hold"/>
                                        <p:tgtEl>
                                          <p:spTgt spid="182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2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2275">
                                            <p:txEl>
                                              <p:pRg st="3" end="3"/>
                                            </p:txEl>
                                          </p:spTgt>
                                        </p:tgtEl>
                                        <p:attrNameLst>
                                          <p:attrName>style.visibility</p:attrName>
                                        </p:attrNameLst>
                                      </p:cBhvr>
                                      <p:to>
                                        <p:strVal val="visible"/>
                                      </p:to>
                                    </p:set>
                                    <p:anim calcmode="lin" valueType="num">
                                      <p:cBhvr additive="base">
                                        <p:cTn id="25" dur="500" fill="hold"/>
                                        <p:tgtEl>
                                          <p:spTgt spid="1822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22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2275">
                                            <p:txEl>
                                              <p:pRg st="4" end="4"/>
                                            </p:txEl>
                                          </p:spTgt>
                                        </p:tgtEl>
                                        <p:attrNameLst>
                                          <p:attrName>style.visibility</p:attrName>
                                        </p:attrNameLst>
                                      </p:cBhvr>
                                      <p:to>
                                        <p:strVal val="visible"/>
                                      </p:to>
                                    </p:set>
                                    <p:anim calcmode="lin" valueType="num">
                                      <p:cBhvr additive="base">
                                        <p:cTn id="31" dur="500" fill="hold"/>
                                        <p:tgtEl>
                                          <p:spTgt spid="1822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22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2DB17D9-1187-428B-85EE-BAFDCB1C0666}" type="slidenum">
              <a:rPr lang="en-US"/>
              <a:pPr>
                <a:defRPr/>
              </a:pPr>
              <a:t>151</a:t>
            </a:fld>
            <a:endParaRPr lang="en-US" dirty="0"/>
          </a:p>
        </p:txBody>
      </p:sp>
      <p:sp>
        <p:nvSpPr>
          <p:cNvPr id="6148" name="Rectangle 2"/>
          <p:cNvSpPr>
            <a:spLocks noGrp="1" noChangeArrowheads="1"/>
          </p:cNvSpPr>
          <p:nvPr>
            <p:ph type="title"/>
          </p:nvPr>
        </p:nvSpPr>
        <p:spPr/>
        <p:txBody>
          <a:bodyPr/>
          <a:lstStyle/>
          <a:p>
            <a:pPr algn="l" eaLnBrk="1" hangingPunct="1"/>
            <a:r>
              <a:rPr lang="en-US" sz="4000" b="1" dirty="0" smtClean="0">
                <a:solidFill>
                  <a:srgbClr val="A50021"/>
                </a:solidFill>
                <a:latin typeface="Times New Roman" pitchFamily="18" charset="0"/>
              </a:rPr>
              <a:t>Driver Safety – Conclusion</a:t>
            </a:r>
            <a:br>
              <a:rPr lang="en-US" sz="4000" b="1" dirty="0" smtClean="0">
                <a:solidFill>
                  <a:srgbClr val="A50021"/>
                </a:solidFill>
                <a:latin typeface="Times New Roman" pitchFamily="18" charset="0"/>
              </a:rPr>
            </a:br>
            <a:r>
              <a:rPr lang="en-US" sz="1800" b="1" dirty="0" smtClean="0">
                <a:solidFill>
                  <a:schemeClr val="tx1"/>
                </a:solidFill>
                <a:latin typeface="Times New Roman" pitchFamily="18" charset="0"/>
              </a:rPr>
              <a:t>[click on video icon below]</a:t>
            </a:r>
            <a:endParaRPr lang="en-US" sz="1800" b="1" dirty="0" smtClean="0">
              <a:solidFill>
                <a:srgbClr val="A50021"/>
              </a:solidFill>
              <a:latin typeface="Times New Roman" pitchFamily="18" charset="0"/>
            </a:endParaRPr>
          </a:p>
        </p:txBody>
      </p:sp>
      <p:graphicFrame>
        <p:nvGraphicFramePr>
          <p:cNvPr id="6146" name="Object 3"/>
          <p:cNvGraphicFramePr>
            <a:graphicFrameLocks noChangeAspect="1"/>
          </p:cNvGraphicFramePr>
          <p:nvPr>
            <p:ph idx="1"/>
          </p:nvPr>
        </p:nvGraphicFramePr>
        <p:xfrm>
          <a:off x="2438400" y="3619500"/>
          <a:ext cx="4267200" cy="485775"/>
        </p:xfrm>
        <a:graphic>
          <a:graphicData uri="http://schemas.openxmlformats.org/presentationml/2006/ole">
            <p:oleObj spid="_x0000_s6146" name="Package" r:id="rId4" imgW="4267080" imgH="485640" progId="Package">
              <p:embed/>
            </p:oleObj>
          </a:graphicData>
        </a:graphic>
      </p:graphicFrame>
    </p:spTree>
    <p:controls>
      <p:control spid="6147" r:id="rId2" imgW="5106113" imgH="3657143"/>
    </p:controls>
  </p:cSld>
  <p:clrMapOvr>
    <a:masterClrMapping/>
  </p:clrMapOvr>
  <p:transition>
    <p:wipe dir="d"/>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689A70A-65FF-4331-BE47-4FEC7D2504D8}" type="slidenum">
              <a:rPr lang="en-US"/>
              <a:pPr>
                <a:defRPr/>
              </a:pPr>
              <a:t>152</a:t>
            </a:fld>
            <a:endParaRPr lang="en-US" dirty="0"/>
          </a:p>
        </p:txBody>
      </p:sp>
      <p:sp>
        <p:nvSpPr>
          <p:cNvPr id="14131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Driver Safety - Review</a:t>
            </a:r>
          </a:p>
        </p:txBody>
      </p:sp>
      <p:sp>
        <p:nvSpPr>
          <p:cNvPr id="188419" name="Rectangle 3"/>
          <p:cNvSpPr>
            <a:spLocks noGrp="1" noChangeArrowheads="1"/>
          </p:cNvSpPr>
          <p:nvPr>
            <p:ph type="body" idx="1"/>
          </p:nvPr>
        </p:nvSpPr>
        <p:spPr>
          <a:xfrm>
            <a:off x="304800" y="838200"/>
            <a:ext cx="8534400" cy="5211763"/>
          </a:xfrm>
        </p:spPr>
        <p:txBody>
          <a:bodyPr/>
          <a:lstStyle/>
          <a:p>
            <a:pPr eaLnBrk="1" hangingPunct="1">
              <a:lnSpc>
                <a:spcPct val="90000"/>
              </a:lnSpc>
              <a:buFontTx/>
              <a:buBlip>
                <a:blip r:embed="rId2"/>
              </a:buBlip>
            </a:pPr>
            <a:r>
              <a:rPr lang="en-US" sz="2800" dirty="0" smtClean="0"/>
              <a:t>To be a first-rate safe driver you need to </a:t>
            </a:r>
            <a:r>
              <a:rPr lang="en-US" sz="2800" b="1" dirty="0" smtClean="0"/>
              <a:t>anticipate</a:t>
            </a:r>
            <a:r>
              <a:rPr lang="en-US" sz="2800" dirty="0" smtClean="0"/>
              <a:t> having a crash.</a:t>
            </a:r>
          </a:p>
          <a:p>
            <a:pPr eaLnBrk="1" hangingPunct="1">
              <a:lnSpc>
                <a:spcPct val="90000"/>
              </a:lnSpc>
              <a:buFontTx/>
              <a:buBlip>
                <a:blip r:embed="rId2"/>
              </a:buBlip>
            </a:pPr>
            <a:r>
              <a:rPr lang="en-US" sz="2800" dirty="0" smtClean="0"/>
              <a:t>A collision is out there now on the road waiting for you; maybe deadly, maybe not, but definitely at least damaging to your vehicle and your wallet.</a:t>
            </a:r>
          </a:p>
          <a:p>
            <a:pPr eaLnBrk="1" hangingPunct="1">
              <a:lnSpc>
                <a:spcPct val="90000"/>
              </a:lnSpc>
              <a:buFontTx/>
              <a:buBlip>
                <a:blip r:embed="rId2"/>
              </a:buBlip>
            </a:pPr>
            <a:r>
              <a:rPr lang="en-US" sz="2800" dirty="0" smtClean="0"/>
              <a:t>An attitude/belief that it won’t happen “to me” puts you at higher risk every time you get behind the wheel.</a:t>
            </a:r>
          </a:p>
          <a:p>
            <a:pPr eaLnBrk="1" hangingPunct="1">
              <a:lnSpc>
                <a:spcPct val="90000"/>
              </a:lnSpc>
              <a:buFontTx/>
              <a:buBlip>
                <a:blip r:embed="rId2"/>
              </a:buBlip>
            </a:pPr>
            <a:r>
              <a:rPr lang="en-US" sz="2800" dirty="0" smtClean="0"/>
              <a:t>And don’t forget about the lawyers.</a:t>
            </a:r>
          </a:p>
          <a:p>
            <a:pPr lvl="1" eaLnBrk="1" hangingPunct="1">
              <a:lnSpc>
                <a:spcPct val="90000"/>
              </a:lnSpc>
              <a:buFontTx/>
              <a:buBlip>
                <a:blip r:embed="rId2"/>
              </a:buBlip>
            </a:pPr>
            <a:r>
              <a:rPr lang="en-US" sz="2400" b="1" dirty="0" smtClean="0"/>
              <a:t>They are out there waiting for you to crash.</a:t>
            </a:r>
          </a:p>
          <a:p>
            <a:pPr lvl="1" eaLnBrk="1" hangingPunct="1">
              <a:lnSpc>
                <a:spcPct val="90000"/>
              </a:lnSpc>
              <a:buFontTx/>
              <a:buBlip>
                <a:blip r:embed="rId2"/>
              </a:buBlip>
            </a:pPr>
            <a:r>
              <a:rPr lang="en-US" sz="2400" b="1" dirty="0" smtClean="0"/>
              <a:t>They </a:t>
            </a:r>
            <a:r>
              <a:rPr lang="en-US" sz="2400" b="1" i="1" dirty="0" smtClean="0"/>
              <a:t>want</a:t>
            </a:r>
            <a:r>
              <a:rPr lang="en-US" sz="2400" dirty="0" smtClean="0"/>
              <a:t> </a:t>
            </a:r>
            <a:r>
              <a:rPr lang="en-US" sz="2400" b="1" dirty="0" smtClean="0"/>
              <a:t>part of </a:t>
            </a:r>
            <a:r>
              <a:rPr lang="en-US" sz="2400" b="1" i="1" dirty="0" smtClean="0"/>
              <a:t>your paycheck</a:t>
            </a:r>
            <a:r>
              <a:rPr lang="en-US" sz="2400" b="1" dirty="0" smtClean="0"/>
              <a:t> – for as long as you get one .</a:t>
            </a:r>
          </a:p>
        </p:txBody>
      </p:sp>
      <p:pic>
        <p:nvPicPr>
          <p:cNvPr id="167937" name="Picture 1" descr="C:\Documents and Settings\Tom\My Documents\Business\Driver Safety\clipart\thumbnailCADBDXN9.jpg"/>
          <p:cNvPicPr>
            <a:picLocks noChangeAspect="1" noChangeArrowheads="1"/>
          </p:cNvPicPr>
          <p:nvPr/>
        </p:nvPicPr>
        <p:blipFill>
          <a:blip r:embed="rId3"/>
          <a:srcRect/>
          <a:stretch>
            <a:fillRect/>
          </a:stretch>
        </p:blipFill>
        <p:spPr bwMode="auto">
          <a:xfrm>
            <a:off x="3505200" y="5391150"/>
            <a:ext cx="1524000" cy="146685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 calcmode="lin" valueType="num">
                                      <p:cBhvr additive="base">
                                        <p:cTn id="7" dur="500" fill="hold"/>
                                        <p:tgtEl>
                                          <p:spTgt spid="188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8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8419">
                                            <p:txEl>
                                              <p:pRg st="1" end="1"/>
                                            </p:txEl>
                                          </p:spTgt>
                                        </p:tgtEl>
                                        <p:attrNameLst>
                                          <p:attrName>style.visibility</p:attrName>
                                        </p:attrNameLst>
                                      </p:cBhvr>
                                      <p:to>
                                        <p:strVal val="visible"/>
                                      </p:to>
                                    </p:set>
                                    <p:anim calcmode="lin" valueType="num">
                                      <p:cBhvr additive="base">
                                        <p:cTn id="13" dur="500" fill="hold"/>
                                        <p:tgtEl>
                                          <p:spTgt spid="188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8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8419">
                                            <p:txEl>
                                              <p:pRg st="2" end="2"/>
                                            </p:txEl>
                                          </p:spTgt>
                                        </p:tgtEl>
                                        <p:attrNameLst>
                                          <p:attrName>style.visibility</p:attrName>
                                        </p:attrNameLst>
                                      </p:cBhvr>
                                      <p:to>
                                        <p:strVal val="visible"/>
                                      </p:to>
                                    </p:set>
                                    <p:anim calcmode="lin" valueType="num">
                                      <p:cBhvr additive="base">
                                        <p:cTn id="19" dur="500" fill="hold"/>
                                        <p:tgtEl>
                                          <p:spTgt spid="188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8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8419">
                                            <p:txEl>
                                              <p:pRg st="3" end="3"/>
                                            </p:txEl>
                                          </p:spTgt>
                                        </p:tgtEl>
                                        <p:attrNameLst>
                                          <p:attrName>style.visibility</p:attrName>
                                        </p:attrNameLst>
                                      </p:cBhvr>
                                      <p:to>
                                        <p:strVal val="visible"/>
                                      </p:to>
                                    </p:set>
                                    <p:anim calcmode="lin" valueType="num">
                                      <p:cBhvr additive="base">
                                        <p:cTn id="25" dur="500" fill="hold"/>
                                        <p:tgtEl>
                                          <p:spTgt spid="1884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84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8419">
                                            <p:txEl>
                                              <p:pRg st="4" end="4"/>
                                            </p:txEl>
                                          </p:spTgt>
                                        </p:tgtEl>
                                        <p:attrNameLst>
                                          <p:attrName>style.visibility</p:attrName>
                                        </p:attrNameLst>
                                      </p:cBhvr>
                                      <p:to>
                                        <p:strVal val="visible"/>
                                      </p:to>
                                    </p:set>
                                    <p:anim calcmode="lin" valueType="num">
                                      <p:cBhvr additive="base">
                                        <p:cTn id="31" dur="500" fill="hold"/>
                                        <p:tgtEl>
                                          <p:spTgt spid="1884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84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8419">
                                            <p:txEl>
                                              <p:pRg st="5" end="5"/>
                                            </p:txEl>
                                          </p:spTgt>
                                        </p:tgtEl>
                                        <p:attrNameLst>
                                          <p:attrName>style.visibility</p:attrName>
                                        </p:attrNameLst>
                                      </p:cBhvr>
                                      <p:to>
                                        <p:strVal val="visible"/>
                                      </p:to>
                                    </p:set>
                                    <p:anim calcmode="lin" valueType="num">
                                      <p:cBhvr additive="base">
                                        <p:cTn id="37" dur="500" fill="hold"/>
                                        <p:tgtEl>
                                          <p:spTgt spid="1884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84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69ED865-2C17-424D-8D6F-2D5BC1885E71}" type="slidenum">
              <a:rPr lang="en-US"/>
              <a:pPr>
                <a:defRPr/>
              </a:pPr>
              <a:t>153</a:t>
            </a:fld>
            <a:endParaRPr lang="en-US" dirty="0"/>
          </a:p>
        </p:txBody>
      </p:sp>
      <p:sp>
        <p:nvSpPr>
          <p:cNvPr id="14233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Driver Safety - Review</a:t>
            </a:r>
          </a:p>
        </p:txBody>
      </p:sp>
      <p:sp>
        <p:nvSpPr>
          <p:cNvPr id="187395" name="Rectangle 3"/>
          <p:cNvSpPr>
            <a:spLocks noGrp="1" noChangeArrowheads="1"/>
          </p:cNvSpPr>
          <p:nvPr>
            <p:ph type="body" idx="1"/>
          </p:nvPr>
        </p:nvSpPr>
        <p:spPr>
          <a:xfrm>
            <a:off x="304800" y="762000"/>
            <a:ext cx="8534400" cy="5364163"/>
          </a:xfrm>
        </p:spPr>
        <p:txBody>
          <a:bodyPr/>
          <a:lstStyle/>
          <a:p>
            <a:pPr eaLnBrk="1" hangingPunct="1">
              <a:buFontTx/>
              <a:buBlip>
                <a:blip r:embed="rId2"/>
              </a:buBlip>
            </a:pPr>
            <a:r>
              <a:rPr lang="en-US" sz="2800" dirty="0" smtClean="0"/>
              <a:t>Ultimately the question you must ask yourself is:</a:t>
            </a:r>
          </a:p>
          <a:p>
            <a:pPr lvl="1" eaLnBrk="1" hangingPunct="1">
              <a:buFontTx/>
              <a:buBlip>
                <a:blip r:embed="rId2"/>
              </a:buBlip>
            </a:pPr>
            <a:r>
              <a:rPr lang="en-US" sz="2400" b="1" dirty="0" smtClean="0"/>
              <a:t>Do I care enough about crippling/killing myself, or someone else, to make the EFFORT needed to become a first rate safe driver</a:t>
            </a:r>
            <a:r>
              <a:rPr lang="en-US" sz="2400" dirty="0" smtClean="0"/>
              <a:t>.</a:t>
            </a:r>
          </a:p>
          <a:p>
            <a:pPr eaLnBrk="1" hangingPunct="1">
              <a:buFontTx/>
              <a:buBlip>
                <a:blip r:embed="rId2"/>
              </a:buBlip>
            </a:pPr>
            <a:r>
              <a:rPr lang="en-US" sz="2800" b="1" dirty="0" smtClean="0"/>
              <a:t>After the terrible fact</a:t>
            </a:r>
            <a:r>
              <a:rPr lang="en-US" sz="2800" dirty="0" smtClean="0"/>
              <a:t> of a deadly or crippling collision; </a:t>
            </a:r>
            <a:r>
              <a:rPr lang="en-US" sz="2800" b="1" dirty="0" smtClean="0"/>
              <a:t>after</a:t>
            </a:r>
            <a:r>
              <a:rPr lang="en-US" sz="2800" dirty="0" smtClean="0"/>
              <a:t> you have ruined a life (or lives) – including your own –</a:t>
            </a:r>
          </a:p>
          <a:p>
            <a:pPr eaLnBrk="1" hangingPunct="1">
              <a:buFontTx/>
              <a:buBlip>
                <a:blip r:embed="rId2"/>
              </a:buBlip>
            </a:pPr>
            <a:r>
              <a:rPr lang="en-US" sz="2800" b="1" dirty="0" smtClean="0"/>
              <a:t>It is TOO LATE!!</a:t>
            </a:r>
            <a:r>
              <a:rPr lang="en-US" sz="2800" dirty="0" smtClean="0"/>
              <a:t> to come to the conclusion that: “GEE, I guess </a:t>
            </a:r>
            <a:r>
              <a:rPr lang="en-US" sz="2800" b="1" dirty="0" smtClean="0"/>
              <a:t>it would have been</a:t>
            </a:r>
            <a:r>
              <a:rPr lang="en-US" sz="2800" dirty="0" smtClean="0"/>
              <a:t> worth the effort to work on being a better driver.”</a:t>
            </a:r>
          </a:p>
        </p:txBody>
      </p:sp>
      <p:pic>
        <p:nvPicPr>
          <p:cNvPr id="166913" name="Picture 1" descr="C:\Documents and Settings\Tom\My Documents\Business\Driver Safety\clipart\thumbnailCA7T0ADG.jpg"/>
          <p:cNvPicPr>
            <a:picLocks noChangeAspect="1" noChangeArrowheads="1"/>
          </p:cNvPicPr>
          <p:nvPr/>
        </p:nvPicPr>
        <p:blipFill>
          <a:blip r:embed="rId3"/>
          <a:srcRect/>
          <a:stretch>
            <a:fillRect/>
          </a:stretch>
        </p:blipFill>
        <p:spPr bwMode="auto">
          <a:xfrm>
            <a:off x="5943600" y="4800600"/>
            <a:ext cx="2133600" cy="16764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anim calcmode="lin" valueType="num">
                                      <p:cBhvr additive="base">
                                        <p:cTn id="7" dur="500" fill="hold"/>
                                        <p:tgtEl>
                                          <p:spTgt spid="187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7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7395">
                                            <p:txEl>
                                              <p:pRg st="1" end="1"/>
                                            </p:txEl>
                                          </p:spTgt>
                                        </p:tgtEl>
                                        <p:attrNameLst>
                                          <p:attrName>style.visibility</p:attrName>
                                        </p:attrNameLst>
                                      </p:cBhvr>
                                      <p:to>
                                        <p:strVal val="visible"/>
                                      </p:to>
                                    </p:set>
                                    <p:anim calcmode="lin" valueType="num">
                                      <p:cBhvr additive="base">
                                        <p:cTn id="13" dur="500" fill="hold"/>
                                        <p:tgtEl>
                                          <p:spTgt spid="187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7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7395">
                                            <p:txEl>
                                              <p:pRg st="2" end="2"/>
                                            </p:txEl>
                                          </p:spTgt>
                                        </p:tgtEl>
                                        <p:attrNameLst>
                                          <p:attrName>style.visibility</p:attrName>
                                        </p:attrNameLst>
                                      </p:cBhvr>
                                      <p:to>
                                        <p:strVal val="visible"/>
                                      </p:to>
                                    </p:set>
                                    <p:anim calcmode="lin" valueType="num">
                                      <p:cBhvr additive="base">
                                        <p:cTn id="19" dur="500" fill="hold"/>
                                        <p:tgtEl>
                                          <p:spTgt spid="187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7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7395">
                                            <p:txEl>
                                              <p:pRg st="3" end="3"/>
                                            </p:txEl>
                                          </p:spTgt>
                                        </p:tgtEl>
                                        <p:attrNameLst>
                                          <p:attrName>style.visibility</p:attrName>
                                        </p:attrNameLst>
                                      </p:cBhvr>
                                      <p:to>
                                        <p:strVal val="visible"/>
                                      </p:to>
                                    </p:set>
                                    <p:anim calcmode="lin" valueType="num">
                                      <p:cBhvr additive="base">
                                        <p:cTn id="25" dur="500" fill="hold"/>
                                        <p:tgtEl>
                                          <p:spTgt spid="187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73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AB6D7CB-E583-4FDC-8402-7B1B75869A20}" type="slidenum">
              <a:rPr lang="en-US"/>
              <a:pPr>
                <a:defRPr/>
              </a:pPr>
              <a:t>154</a:t>
            </a:fld>
            <a:endParaRPr lang="en-US" dirty="0"/>
          </a:p>
        </p:txBody>
      </p:sp>
      <p:sp>
        <p:nvSpPr>
          <p:cNvPr id="7172" name="Rectangle 2"/>
          <p:cNvSpPr>
            <a:spLocks noGrp="1" noChangeArrowheads="1"/>
          </p:cNvSpPr>
          <p:nvPr>
            <p:ph type="title"/>
          </p:nvPr>
        </p:nvSpPr>
        <p:spPr/>
        <p:txBody>
          <a:bodyPr/>
          <a:lstStyle/>
          <a:p>
            <a:pPr algn="l" eaLnBrk="1" hangingPunct="1"/>
            <a:r>
              <a:rPr lang="en-US" sz="4000" b="1" dirty="0" smtClean="0">
                <a:solidFill>
                  <a:srgbClr val="A50021"/>
                </a:solidFill>
                <a:latin typeface="Times New Roman" pitchFamily="18" charset="0"/>
              </a:rPr>
              <a:t>Driver Safety – Conclusion</a:t>
            </a:r>
            <a:br>
              <a:rPr lang="en-US" sz="4000" b="1" dirty="0" smtClean="0">
                <a:solidFill>
                  <a:srgbClr val="A50021"/>
                </a:solidFill>
                <a:latin typeface="Times New Roman" pitchFamily="18" charset="0"/>
              </a:rPr>
            </a:br>
            <a:r>
              <a:rPr lang="en-US" sz="1800" b="1" dirty="0" smtClean="0">
                <a:solidFill>
                  <a:schemeClr val="tx1"/>
                </a:solidFill>
                <a:latin typeface="Times New Roman" pitchFamily="18" charset="0"/>
              </a:rPr>
              <a:t>[click on video icon below]</a:t>
            </a:r>
            <a:endParaRPr lang="en-US" sz="1800" b="1" dirty="0" smtClean="0">
              <a:solidFill>
                <a:srgbClr val="A50021"/>
              </a:solidFill>
              <a:latin typeface="Times New Roman" pitchFamily="18" charset="0"/>
            </a:endParaRPr>
          </a:p>
        </p:txBody>
      </p:sp>
      <p:graphicFrame>
        <p:nvGraphicFramePr>
          <p:cNvPr id="7170" name="Object 3"/>
          <p:cNvGraphicFramePr>
            <a:graphicFrameLocks noChangeAspect="1"/>
          </p:cNvGraphicFramePr>
          <p:nvPr>
            <p:ph idx="1"/>
          </p:nvPr>
        </p:nvGraphicFramePr>
        <p:xfrm>
          <a:off x="3371850" y="3619500"/>
          <a:ext cx="2400300" cy="485775"/>
        </p:xfrm>
        <a:graphic>
          <a:graphicData uri="http://schemas.openxmlformats.org/presentationml/2006/ole">
            <p:oleObj spid="_x0000_s7170" name="Package" r:id="rId4" imgW="2400480" imgH="485640" progId="Package">
              <p:embed/>
            </p:oleObj>
          </a:graphicData>
        </a:graphic>
      </p:graphicFrame>
    </p:spTree>
    <p:controls>
      <p:control spid="7171" r:id="rId2" imgW="6020640" imgH="4191585"/>
    </p:controls>
  </p:cSld>
  <p:clrMapOvr>
    <a:masterClrMapping/>
  </p:clrMapOvr>
  <p:transition>
    <p:wipe dir="d"/>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F0AB90D-8670-4176-91E7-7310C11DFCB7}" type="slidenum">
              <a:rPr lang="en-US"/>
              <a:pPr>
                <a:defRPr/>
              </a:pPr>
              <a:t>155</a:t>
            </a:fld>
            <a:endParaRPr lang="en-US" dirty="0"/>
          </a:p>
        </p:txBody>
      </p:sp>
      <p:sp>
        <p:nvSpPr>
          <p:cNvPr id="14336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Driver Safety - Conclusion</a:t>
            </a:r>
          </a:p>
        </p:txBody>
      </p:sp>
      <p:sp>
        <p:nvSpPr>
          <p:cNvPr id="186371" name="Rectangle 3"/>
          <p:cNvSpPr>
            <a:spLocks noGrp="1" noChangeArrowheads="1"/>
          </p:cNvSpPr>
          <p:nvPr>
            <p:ph type="body" idx="1"/>
          </p:nvPr>
        </p:nvSpPr>
        <p:spPr>
          <a:xfrm>
            <a:off x="304800" y="1143000"/>
            <a:ext cx="8534400" cy="4983163"/>
          </a:xfrm>
        </p:spPr>
        <p:txBody>
          <a:bodyPr/>
          <a:lstStyle/>
          <a:p>
            <a:pPr eaLnBrk="1" hangingPunct="1">
              <a:buFontTx/>
              <a:buBlip>
                <a:blip r:embed="rId2"/>
              </a:buBlip>
            </a:pPr>
            <a:r>
              <a:rPr lang="en-US" dirty="0" smtClean="0"/>
              <a:t>You truly need to </a:t>
            </a:r>
            <a:r>
              <a:rPr lang="en-US" b="1" dirty="0" smtClean="0"/>
              <a:t>consider YOUR future</a:t>
            </a:r>
            <a:r>
              <a:rPr lang="en-US" dirty="0" smtClean="0"/>
              <a:t> on our roadways: </a:t>
            </a:r>
            <a:r>
              <a:rPr lang="en-US" b="1" dirty="0" smtClean="0"/>
              <a:t>NOW – </a:t>
            </a:r>
            <a:r>
              <a:rPr lang="en-US" b="1" dirty="0" err="1" smtClean="0"/>
              <a:t>ToDay</a:t>
            </a:r>
            <a:r>
              <a:rPr lang="en-US" b="1" dirty="0" smtClean="0"/>
              <a:t>!!!</a:t>
            </a:r>
            <a:endParaRPr lang="en-US" dirty="0" smtClean="0"/>
          </a:p>
          <a:p>
            <a:pPr eaLnBrk="1" hangingPunct="1">
              <a:buFontTx/>
              <a:buBlip>
                <a:blip r:embed="rId2"/>
              </a:buBlip>
            </a:pPr>
            <a:r>
              <a:rPr lang="en-US" dirty="0" smtClean="0"/>
              <a:t>Practice the major factors in crash prevention:</a:t>
            </a:r>
          </a:p>
          <a:p>
            <a:pPr lvl="1" eaLnBrk="1" hangingPunct="1"/>
            <a:r>
              <a:rPr lang="en-US" b="1" dirty="0" smtClean="0"/>
              <a:t>P</a:t>
            </a:r>
            <a:r>
              <a:rPr lang="en-US" dirty="0" smtClean="0"/>
              <a:t>ay Attention</a:t>
            </a:r>
          </a:p>
          <a:p>
            <a:pPr lvl="1" eaLnBrk="1" hangingPunct="1"/>
            <a:r>
              <a:rPr lang="en-US" b="1" dirty="0" smtClean="0"/>
              <a:t>A</a:t>
            </a:r>
            <a:r>
              <a:rPr lang="en-US" dirty="0" smtClean="0"/>
              <a:t>lcohol restraint.</a:t>
            </a:r>
          </a:p>
          <a:p>
            <a:pPr lvl="1" eaLnBrk="1" hangingPunct="1"/>
            <a:r>
              <a:rPr lang="en-US" b="1" dirty="0" smtClean="0"/>
              <a:t>S</a:t>
            </a:r>
            <a:r>
              <a:rPr lang="en-US" dirty="0" smtClean="0"/>
              <a:t>peed control</a:t>
            </a:r>
          </a:p>
          <a:p>
            <a:pPr lvl="1" eaLnBrk="1" hangingPunct="1"/>
            <a:r>
              <a:rPr lang="en-US" b="1" dirty="0" smtClean="0"/>
              <a:t>S</a:t>
            </a:r>
            <a:r>
              <a:rPr lang="en-US" dirty="0" smtClean="0"/>
              <a:t>pace between vehicles</a:t>
            </a:r>
          </a:p>
          <a:p>
            <a:pPr lvl="1" eaLnBrk="1" hangingPunct="1">
              <a:buFont typeface="Courier New" pitchFamily="49" charset="0"/>
              <a:buBlip>
                <a:blip r:embed="rId2"/>
              </a:buBlip>
            </a:pPr>
            <a:endParaRPr lang="en-US" dirty="0" smtClean="0"/>
          </a:p>
          <a:p>
            <a:pPr eaLnBrk="1" hangingPunct="1">
              <a:buFont typeface="Symbol" pitchFamily="18" charset="2"/>
              <a:buBlip>
                <a:blip r:embed="rId2"/>
              </a:buBlip>
            </a:pPr>
            <a:endParaRPr lang="en-US"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 calcmode="lin" valueType="num">
                                      <p:cBhvr additive="base">
                                        <p:cTn id="7" dur="500" fill="hold"/>
                                        <p:tgtEl>
                                          <p:spTgt spid="186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6371">
                                            <p:txEl>
                                              <p:pRg st="1" end="1"/>
                                            </p:txEl>
                                          </p:spTgt>
                                        </p:tgtEl>
                                        <p:attrNameLst>
                                          <p:attrName>style.visibility</p:attrName>
                                        </p:attrNameLst>
                                      </p:cBhvr>
                                      <p:to>
                                        <p:strVal val="visible"/>
                                      </p:to>
                                    </p:set>
                                    <p:anim calcmode="lin" valueType="num">
                                      <p:cBhvr additive="base">
                                        <p:cTn id="13" dur="500" fill="hold"/>
                                        <p:tgtEl>
                                          <p:spTgt spid="186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6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6371">
                                            <p:txEl>
                                              <p:pRg st="2" end="2"/>
                                            </p:txEl>
                                          </p:spTgt>
                                        </p:tgtEl>
                                        <p:attrNameLst>
                                          <p:attrName>style.visibility</p:attrName>
                                        </p:attrNameLst>
                                      </p:cBhvr>
                                      <p:to>
                                        <p:strVal val="visible"/>
                                      </p:to>
                                    </p:set>
                                    <p:anim calcmode="lin" valueType="num">
                                      <p:cBhvr additive="base">
                                        <p:cTn id="19" dur="500" fill="hold"/>
                                        <p:tgtEl>
                                          <p:spTgt spid="186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6371">
                                            <p:txEl>
                                              <p:pRg st="3" end="3"/>
                                            </p:txEl>
                                          </p:spTgt>
                                        </p:tgtEl>
                                        <p:attrNameLst>
                                          <p:attrName>style.visibility</p:attrName>
                                        </p:attrNameLst>
                                      </p:cBhvr>
                                      <p:to>
                                        <p:strVal val="visible"/>
                                      </p:to>
                                    </p:set>
                                    <p:anim calcmode="lin" valueType="num">
                                      <p:cBhvr additive="base">
                                        <p:cTn id="25" dur="500" fill="hold"/>
                                        <p:tgtEl>
                                          <p:spTgt spid="186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6371">
                                            <p:txEl>
                                              <p:pRg st="4" end="4"/>
                                            </p:txEl>
                                          </p:spTgt>
                                        </p:tgtEl>
                                        <p:attrNameLst>
                                          <p:attrName>style.visibility</p:attrName>
                                        </p:attrNameLst>
                                      </p:cBhvr>
                                      <p:to>
                                        <p:strVal val="visible"/>
                                      </p:to>
                                    </p:set>
                                    <p:anim calcmode="lin" valueType="num">
                                      <p:cBhvr additive="base">
                                        <p:cTn id="31" dur="500" fill="hold"/>
                                        <p:tgtEl>
                                          <p:spTgt spid="1863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63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6371">
                                            <p:txEl>
                                              <p:pRg st="5" end="5"/>
                                            </p:txEl>
                                          </p:spTgt>
                                        </p:tgtEl>
                                        <p:attrNameLst>
                                          <p:attrName>style.visibility</p:attrName>
                                        </p:attrNameLst>
                                      </p:cBhvr>
                                      <p:to>
                                        <p:strVal val="visible"/>
                                      </p:to>
                                    </p:set>
                                    <p:anim calcmode="lin" valueType="num">
                                      <p:cBhvr additive="base">
                                        <p:cTn id="37" dur="500" fill="hold"/>
                                        <p:tgtEl>
                                          <p:spTgt spid="1863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3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34B2F0C-F419-4548-9076-7B35D33E313F}" type="slidenum">
              <a:rPr lang="en-US"/>
              <a:pPr>
                <a:defRPr/>
              </a:pPr>
              <a:t>156</a:t>
            </a:fld>
            <a:endParaRPr lang="en-US" dirty="0"/>
          </a:p>
        </p:txBody>
      </p:sp>
      <p:sp>
        <p:nvSpPr>
          <p:cNvPr id="14438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Driver Safety</a:t>
            </a:r>
          </a:p>
        </p:txBody>
      </p:sp>
      <p:sp>
        <p:nvSpPr>
          <p:cNvPr id="185347" name="Rectangle 3"/>
          <p:cNvSpPr>
            <a:spLocks noGrp="1" noChangeArrowheads="1"/>
          </p:cNvSpPr>
          <p:nvPr>
            <p:ph type="body" idx="1"/>
          </p:nvPr>
        </p:nvSpPr>
        <p:spPr>
          <a:xfrm>
            <a:off x="304800" y="1219200"/>
            <a:ext cx="8534400" cy="4906963"/>
          </a:xfrm>
        </p:spPr>
        <p:txBody>
          <a:bodyPr/>
          <a:lstStyle/>
          <a:p>
            <a:pPr eaLnBrk="1" hangingPunct="1">
              <a:buFontTx/>
              <a:buNone/>
            </a:pPr>
            <a:r>
              <a:rPr lang="en-US" b="1" i="1" dirty="0" smtClean="0"/>
              <a:t>“We have met the enemy and he is us.”</a:t>
            </a:r>
            <a:r>
              <a:rPr lang="en-US" dirty="0" smtClean="0"/>
              <a:t>   								Pogo </a:t>
            </a:r>
          </a:p>
          <a:p>
            <a:pPr eaLnBrk="1" hangingPunct="1">
              <a:buFontTx/>
              <a:buNone/>
            </a:pPr>
            <a:endParaRPr lang="en-US" b="1" dirty="0" smtClean="0"/>
          </a:p>
          <a:p>
            <a:pPr eaLnBrk="1" hangingPunct="1"/>
            <a:r>
              <a:rPr lang="en-US" dirty="0" smtClean="0"/>
              <a:t>Questions? Comments?</a:t>
            </a:r>
          </a:p>
          <a:p>
            <a:pPr eaLnBrk="1" hangingPunct="1"/>
            <a:r>
              <a:rPr lang="en-US" dirty="0" smtClean="0"/>
              <a:t>Email me:</a:t>
            </a:r>
            <a:r>
              <a:rPr lang="en-US" b="1" dirty="0" smtClean="0"/>
              <a:t>  trdfcu@juno.com</a:t>
            </a:r>
            <a:endParaRPr lang="en-US" dirty="0" smtClean="0"/>
          </a:p>
        </p:txBody>
      </p:sp>
      <p:pic>
        <p:nvPicPr>
          <p:cNvPr id="169986" name="Picture 2" descr="C:\Documents and Settings\Tom\My Documents\Business\Driver Safety\clipart\thumbnailCA724J2N.jpg"/>
          <p:cNvPicPr>
            <a:picLocks noChangeAspect="1" noChangeArrowheads="1"/>
          </p:cNvPicPr>
          <p:nvPr/>
        </p:nvPicPr>
        <p:blipFill>
          <a:blip r:embed="rId2"/>
          <a:srcRect/>
          <a:stretch>
            <a:fillRect/>
          </a:stretch>
        </p:blipFill>
        <p:spPr bwMode="auto">
          <a:xfrm>
            <a:off x="3657600" y="4648200"/>
            <a:ext cx="1504950" cy="15240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 calcmode="lin" valueType="num">
                                      <p:cBhvr additive="base">
                                        <p:cTn id="7" dur="500" fill="hold"/>
                                        <p:tgtEl>
                                          <p:spTgt spid="185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5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5347">
                                            <p:txEl>
                                              <p:pRg st="2" end="2"/>
                                            </p:txEl>
                                          </p:spTgt>
                                        </p:tgtEl>
                                        <p:attrNameLst>
                                          <p:attrName>style.visibility</p:attrName>
                                        </p:attrNameLst>
                                      </p:cBhvr>
                                      <p:to>
                                        <p:strVal val="visible"/>
                                      </p:to>
                                    </p:set>
                                    <p:anim calcmode="lin" valueType="num">
                                      <p:cBhvr additive="base">
                                        <p:cTn id="13" dur="500" fill="hold"/>
                                        <p:tgtEl>
                                          <p:spTgt spid="18534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5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5347">
                                            <p:txEl>
                                              <p:pRg st="3" end="3"/>
                                            </p:txEl>
                                          </p:spTgt>
                                        </p:tgtEl>
                                        <p:attrNameLst>
                                          <p:attrName>style.visibility</p:attrName>
                                        </p:attrNameLst>
                                      </p:cBhvr>
                                      <p:to>
                                        <p:strVal val="visible"/>
                                      </p:to>
                                    </p:set>
                                    <p:anim calcmode="lin" valueType="num">
                                      <p:cBhvr additive="base">
                                        <p:cTn id="19" dur="500" fill="hold"/>
                                        <p:tgtEl>
                                          <p:spTgt spid="1853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53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E56F2D3-24F2-4BD9-AA09-2DD846346D87}" type="slidenum">
              <a:rPr lang="en-US"/>
              <a:pPr>
                <a:defRPr/>
              </a:pPr>
              <a:t>16</a:t>
            </a:fld>
            <a:endParaRPr lang="en-US" dirty="0"/>
          </a:p>
        </p:txBody>
      </p:sp>
      <p:sp>
        <p:nvSpPr>
          <p:cNvPr id="23555" name="Rectangle 2"/>
          <p:cNvSpPr>
            <a:spLocks noGrp="1" noChangeArrowheads="1"/>
          </p:cNvSpPr>
          <p:nvPr>
            <p:ph type="title"/>
          </p:nvPr>
        </p:nvSpPr>
        <p:spPr>
          <a:xfrm>
            <a:off x="457200" y="0"/>
            <a:ext cx="8229600" cy="838200"/>
          </a:xfrm>
        </p:spPr>
        <p:txBody>
          <a:bodyPr/>
          <a:lstStyle/>
          <a:p>
            <a:pPr algn="l" eaLnBrk="1" hangingPunct="1"/>
            <a:r>
              <a:rPr lang="en-US" sz="3600" b="1" dirty="0" smtClean="0">
                <a:solidFill>
                  <a:srgbClr val="A50021"/>
                </a:solidFill>
                <a:latin typeface="Times New Roman" pitchFamily="18" charset="0"/>
              </a:rPr>
              <a:t>Causes of Vehicle Crashes</a:t>
            </a:r>
          </a:p>
        </p:txBody>
      </p:sp>
      <p:sp>
        <p:nvSpPr>
          <p:cNvPr id="17411" name="Rectangle 3"/>
          <p:cNvSpPr>
            <a:spLocks noGrp="1" noChangeArrowheads="1"/>
          </p:cNvSpPr>
          <p:nvPr>
            <p:ph type="body" idx="1"/>
          </p:nvPr>
        </p:nvSpPr>
        <p:spPr>
          <a:xfrm>
            <a:off x="381000" y="838200"/>
            <a:ext cx="8305800" cy="5287963"/>
          </a:xfrm>
        </p:spPr>
        <p:txBody>
          <a:bodyPr/>
          <a:lstStyle/>
          <a:p>
            <a:pPr eaLnBrk="1" hangingPunct="1">
              <a:buFontTx/>
              <a:buNone/>
            </a:pPr>
            <a:r>
              <a:rPr lang="en-US" b="1" u="sng" dirty="0" smtClean="0"/>
              <a:t>Leading causes of vehicle crashes</a:t>
            </a:r>
            <a:r>
              <a:rPr lang="en-US" dirty="0" smtClean="0"/>
              <a:t> :</a:t>
            </a:r>
          </a:p>
          <a:p>
            <a:pPr eaLnBrk="1" hangingPunct="1">
              <a:buFontTx/>
              <a:buNone/>
            </a:pPr>
            <a:endParaRPr lang="en-US" dirty="0" smtClean="0"/>
          </a:p>
          <a:p>
            <a:pPr eaLnBrk="1" hangingPunct="1">
              <a:buFontTx/>
              <a:buBlip>
                <a:blip r:embed="rId2"/>
              </a:buBlip>
            </a:pPr>
            <a:r>
              <a:rPr lang="en-US" b="1" dirty="0" smtClean="0"/>
              <a:t>Lack of attention</a:t>
            </a:r>
            <a:r>
              <a:rPr lang="en-US" dirty="0" smtClean="0"/>
              <a:t> - eating, cell phones, kids, radio, grooming, daydreaming, etc.</a:t>
            </a:r>
          </a:p>
          <a:p>
            <a:pPr eaLnBrk="1" hangingPunct="1">
              <a:buFontTx/>
              <a:buBlip>
                <a:blip r:embed="rId2"/>
              </a:buBlip>
            </a:pPr>
            <a:r>
              <a:rPr lang="en-US" dirty="0" smtClean="0"/>
              <a:t>Lack of </a:t>
            </a:r>
            <a:r>
              <a:rPr lang="en-US" b="1" dirty="0" smtClean="0"/>
              <a:t>Space.</a:t>
            </a:r>
          </a:p>
          <a:p>
            <a:pPr eaLnBrk="1" hangingPunct="1">
              <a:buFontTx/>
              <a:buBlip>
                <a:blip r:embed="rId2"/>
              </a:buBlip>
            </a:pPr>
            <a:r>
              <a:rPr lang="en-US" b="1" dirty="0" smtClean="0"/>
              <a:t>Speeding</a:t>
            </a:r>
            <a:r>
              <a:rPr lang="en-US" dirty="0" smtClean="0"/>
              <a:t> (including driving too fast for conditions).</a:t>
            </a:r>
          </a:p>
          <a:p>
            <a:pPr eaLnBrk="1" hangingPunct="1">
              <a:buFontTx/>
              <a:buBlip>
                <a:blip r:embed="rId2"/>
              </a:buBlip>
            </a:pPr>
            <a:r>
              <a:rPr lang="en-US" b="1" dirty="0" smtClean="0"/>
              <a:t>Alcohol</a:t>
            </a:r>
            <a:r>
              <a:rPr lang="en-US" dirty="0" smtClean="0"/>
              <a:t> impaired driving.</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anim calcmode="lin" valueType="num">
                                      <p:cBhvr additive="base">
                                        <p:cTn id="13"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anim calcmode="lin" valueType="num">
                                      <p:cBhvr additive="base">
                                        <p:cTn id="19"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411">
                                            <p:txEl>
                                              <p:pRg st="4" end="4"/>
                                            </p:txEl>
                                          </p:spTgt>
                                        </p:tgtEl>
                                        <p:attrNameLst>
                                          <p:attrName>style.visibility</p:attrName>
                                        </p:attrNameLst>
                                      </p:cBhvr>
                                      <p:to>
                                        <p:strVal val="visible"/>
                                      </p:to>
                                    </p:set>
                                    <p:anim calcmode="lin" valueType="num">
                                      <p:cBhvr additive="base">
                                        <p:cTn id="25"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411">
                                            <p:txEl>
                                              <p:pRg st="5" end="5"/>
                                            </p:txEl>
                                          </p:spTgt>
                                        </p:tgtEl>
                                        <p:attrNameLst>
                                          <p:attrName>style.visibility</p:attrName>
                                        </p:attrNameLst>
                                      </p:cBhvr>
                                      <p:to>
                                        <p:strVal val="visible"/>
                                      </p:to>
                                    </p:set>
                                    <p:anim calcmode="lin" valueType="num">
                                      <p:cBhvr additive="base">
                                        <p:cTn id="31"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255DDBF-C248-4891-9203-6428446751EC}" type="slidenum">
              <a:rPr lang="en-US"/>
              <a:pPr>
                <a:defRPr/>
              </a:pPr>
              <a:t>17</a:t>
            </a:fld>
            <a:endParaRPr lang="en-US" dirty="0"/>
          </a:p>
        </p:txBody>
      </p:sp>
      <p:sp>
        <p:nvSpPr>
          <p:cNvPr id="2457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a:t>
            </a:r>
          </a:p>
        </p:txBody>
      </p:sp>
      <p:sp>
        <p:nvSpPr>
          <p:cNvPr id="18435" name="Rectangle 3"/>
          <p:cNvSpPr>
            <a:spLocks noGrp="1" noChangeArrowheads="1"/>
          </p:cNvSpPr>
          <p:nvPr>
            <p:ph type="body" idx="1"/>
          </p:nvPr>
        </p:nvSpPr>
        <p:spPr>
          <a:xfrm>
            <a:off x="228600" y="990600"/>
            <a:ext cx="8458200" cy="5135563"/>
          </a:xfrm>
        </p:spPr>
        <p:txBody>
          <a:bodyPr/>
          <a:lstStyle/>
          <a:p>
            <a:pPr eaLnBrk="1" hangingPunct="1">
              <a:buFontTx/>
              <a:buBlip>
                <a:blip r:embed="rId2"/>
              </a:buBlip>
            </a:pPr>
            <a:r>
              <a:rPr lang="en-US" dirty="0" smtClean="0"/>
              <a:t>You will come close to </a:t>
            </a:r>
            <a:r>
              <a:rPr lang="en-US" i="1" dirty="0" smtClean="0"/>
              <a:t>eliminating</a:t>
            </a:r>
            <a:r>
              <a:rPr lang="en-US" dirty="0" smtClean="0"/>
              <a:t> your probability of having a wreck if:</a:t>
            </a:r>
          </a:p>
          <a:p>
            <a:pPr eaLnBrk="1" hangingPunct="1">
              <a:buFontTx/>
              <a:buBlip>
                <a:blip r:embed="rId2"/>
              </a:buBlip>
            </a:pPr>
            <a:r>
              <a:rPr lang="en-US" dirty="0" smtClean="0"/>
              <a:t>You learn to avoid these </a:t>
            </a:r>
            <a:r>
              <a:rPr lang="en-US" b="1" dirty="0" smtClean="0"/>
              <a:t>major</a:t>
            </a:r>
            <a:r>
              <a:rPr lang="en-US" dirty="0" smtClean="0"/>
              <a:t>, easily identifiable unsafe driving practices/</a:t>
            </a:r>
            <a:r>
              <a:rPr lang="en-US" b="1" dirty="0" smtClean="0"/>
              <a:t>habits</a:t>
            </a:r>
            <a:r>
              <a:rPr lang="en-US" dirty="0" smtClean="0"/>
              <a:t>.</a:t>
            </a:r>
          </a:p>
          <a:p>
            <a:pPr eaLnBrk="1" hangingPunct="1">
              <a:buFontTx/>
              <a:buBlip>
                <a:blip r:embed="rId2"/>
              </a:buBlip>
            </a:pPr>
            <a:r>
              <a:rPr lang="en-US" b="1" dirty="0" smtClean="0"/>
              <a:t>Unsafe driving practices</a:t>
            </a:r>
            <a:r>
              <a:rPr lang="en-US" dirty="0" smtClean="0"/>
              <a:t> = driving behavior linked to collisions.</a:t>
            </a:r>
          </a:p>
          <a:p>
            <a:pPr eaLnBrk="1" hangingPunct="1">
              <a:buFontTx/>
              <a:buBlip>
                <a:blip r:embed="rId2"/>
              </a:buBlip>
            </a:pPr>
            <a:endParaRPr lang="en-US" dirty="0" smtClean="0"/>
          </a:p>
          <a:p>
            <a:pPr eaLnBrk="1" hangingPunct="1">
              <a:buFontTx/>
              <a:buBlip>
                <a:blip r:embed="rId2"/>
              </a:buBlip>
            </a:pPr>
            <a:endParaRPr lang="en-US" b="1" dirty="0" smtClean="0"/>
          </a:p>
          <a:p>
            <a:pPr lvl="1" eaLnBrk="1" hangingPunct="1">
              <a:buFontTx/>
              <a:buNone/>
            </a:pPr>
            <a:endParaRPr lang="en-US" b="1" dirty="0" smtClean="0"/>
          </a:p>
        </p:txBody>
      </p:sp>
      <p:pic>
        <p:nvPicPr>
          <p:cNvPr id="132097" name="Picture 1" descr="C:\Documents and Settings\Tom\My Documents\Business\Driver Safety\crashphoto.bytype\aggressivedriving.outcontrol.driverparalizedplusothers.jpg"/>
          <p:cNvPicPr>
            <a:picLocks noChangeAspect="1" noChangeArrowheads="1"/>
          </p:cNvPicPr>
          <p:nvPr/>
        </p:nvPicPr>
        <p:blipFill>
          <a:blip r:embed="rId3"/>
          <a:srcRect/>
          <a:stretch>
            <a:fillRect/>
          </a:stretch>
        </p:blipFill>
        <p:spPr bwMode="auto">
          <a:xfrm>
            <a:off x="2667000" y="4191000"/>
            <a:ext cx="3962400" cy="25146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03B0DD8-3EF0-46C9-9463-ABA6A222B869}" type="slidenum">
              <a:rPr lang="en-US"/>
              <a:pPr>
                <a:defRPr/>
              </a:pPr>
              <a:t>18</a:t>
            </a:fld>
            <a:endParaRPr lang="en-US" dirty="0"/>
          </a:p>
        </p:txBody>
      </p:sp>
      <p:sp>
        <p:nvSpPr>
          <p:cNvPr id="2560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a:t>
            </a:r>
          </a:p>
        </p:txBody>
      </p:sp>
      <p:sp>
        <p:nvSpPr>
          <p:cNvPr id="19459" name="Rectangle 3"/>
          <p:cNvSpPr>
            <a:spLocks noGrp="1" noChangeArrowheads="1"/>
          </p:cNvSpPr>
          <p:nvPr>
            <p:ph type="body" idx="1"/>
          </p:nvPr>
        </p:nvSpPr>
        <p:spPr>
          <a:xfrm>
            <a:off x="228600" y="914400"/>
            <a:ext cx="8458200" cy="5211763"/>
          </a:xfrm>
        </p:spPr>
        <p:txBody>
          <a:bodyPr/>
          <a:lstStyle/>
          <a:p>
            <a:pPr eaLnBrk="1" hangingPunct="1">
              <a:buFontTx/>
              <a:buNone/>
            </a:pPr>
            <a:r>
              <a:rPr lang="en-US" sz="2800" b="1" u="sng" dirty="0" smtClean="0"/>
              <a:t>LACK OF ATTENTION</a:t>
            </a:r>
            <a:r>
              <a:rPr lang="en-US" sz="2800" b="1" dirty="0" smtClean="0"/>
              <a:t>:</a:t>
            </a:r>
          </a:p>
          <a:p>
            <a:pPr lvl="1" eaLnBrk="1" hangingPunct="1"/>
            <a:r>
              <a:rPr lang="en-US" sz="2400" b="1" dirty="0" smtClean="0"/>
              <a:t> sometimes defined as “distracted driving”</a:t>
            </a:r>
          </a:p>
          <a:p>
            <a:pPr eaLnBrk="1" hangingPunct="1">
              <a:buFontTx/>
              <a:buBlip>
                <a:blip r:embed="rId2"/>
              </a:buBlip>
            </a:pPr>
            <a:r>
              <a:rPr lang="en-US" sz="2800" dirty="0" smtClean="0"/>
              <a:t>2006 NHTSA study reported that 78% of vehicle cashes involved some component of “distracted driving.”</a:t>
            </a:r>
          </a:p>
          <a:p>
            <a:pPr eaLnBrk="1" hangingPunct="1">
              <a:buFontTx/>
              <a:buBlip>
                <a:blip r:embed="rId2"/>
              </a:buBlip>
            </a:pPr>
            <a:r>
              <a:rPr lang="en-US" sz="2800" b="1" dirty="0" smtClean="0"/>
              <a:t>Inattention</a:t>
            </a:r>
            <a:r>
              <a:rPr lang="en-US" sz="2800" dirty="0" smtClean="0"/>
              <a:t> to one’s driving is the single biggest contributor to having a collision – including </a:t>
            </a:r>
            <a:r>
              <a:rPr lang="en-US" sz="2800" b="1" dirty="0" smtClean="0"/>
              <a:t>big, bloody collisions</a:t>
            </a:r>
            <a:r>
              <a:rPr lang="en-US" sz="2800" dirty="0" smtClean="0"/>
              <a:t>.</a:t>
            </a:r>
          </a:p>
          <a:p>
            <a:pPr eaLnBrk="1" hangingPunct="1">
              <a:buFontTx/>
              <a:buBlip>
                <a:blip r:embed="rId2"/>
              </a:buBlip>
            </a:pPr>
            <a:r>
              <a:rPr lang="en-US" sz="2800" dirty="0" smtClean="0"/>
              <a:t>It is also something to which </a:t>
            </a:r>
            <a:r>
              <a:rPr lang="en-US" sz="2800" b="1" dirty="0" smtClean="0"/>
              <a:t>every driver</a:t>
            </a:r>
            <a:r>
              <a:rPr lang="en-US" sz="2800" dirty="0" smtClean="0"/>
              <a:t> is prone.</a:t>
            </a:r>
          </a:p>
          <a:p>
            <a:pPr lvl="1" eaLnBrk="1" hangingPunct="1">
              <a:buFontTx/>
              <a:buBlip>
                <a:blip r:embed="rId2"/>
              </a:buBlip>
            </a:pPr>
            <a:r>
              <a:rPr lang="en-US" sz="2400" b="1" dirty="0" smtClean="0"/>
              <a:t>Simple lack of attention to the </a:t>
            </a:r>
            <a:r>
              <a:rPr lang="en-US" sz="2400" b="1" u="sng" dirty="0" smtClean="0"/>
              <a:t>job</a:t>
            </a:r>
            <a:r>
              <a:rPr lang="en-US" sz="2400" b="1" dirty="0" smtClean="0"/>
              <a:t> of driving</a:t>
            </a:r>
            <a:r>
              <a:rPr lang="en-US" sz="2400" dirty="0" smtClean="0"/>
              <a:t>.</a:t>
            </a:r>
          </a:p>
          <a:p>
            <a:pPr eaLnBrk="1" hangingPunct="1">
              <a:buFontTx/>
              <a:buNone/>
            </a:pP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2A6B7A0-94CD-46AA-ABC9-5D0076A73CEA}" type="slidenum">
              <a:rPr lang="en-US"/>
              <a:pPr>
                <a:defRPr/>
              </a:pPr>
              <a:t>19</a:t>
            </a:fld>
            <a:endParaRPr lang="en-US" dirty="0"/>
          </a:p>
        </p:txBody>
      </p:sp>
      <p:sp>
        <p:nvSpPr>
          <p:cNvPr id="2662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Inattention</a:t>
            </a:r>
          </a:p>
        </p:txBody>
      </p:sp>
      <p:sp>
        <p:nvSpPr>
          <p:cNvPr id="20483" name="Rectangle 3"/>
          <p:cNvSpPr>
            <a:spLocks noGrp="1" noChangeArrowheads="1"/>
          </p:cNvSpPr>
          <p:nvPr>
            <p:ph type="body" idx="1"/>
          </p:nvPr>
        </p:nvSpPr>
        <p:spPr>
          <a:xfrm>
            <a:off x="304800" y="990600"/>
            <a:ext cx="8382000" cy="5135563"/>
          </a:xfrm>
        </p:spPr>
        <p:txBody>
          <a:bodyPr/>
          <a:lstStyle/>
          <a:p>
            <a:pPr eaLnBrk="1" hangingPunct="1">
              <a:lnSpc>
                <a:spcPct val="90000"/>
              </a:lnSpc>
              <a:buFontTx/>
              <a:buNone/>
            </a:pPr>
            <a:r>
              <a:rPr lang="en-US" sz="2800" b="1" dirty="0" smtClean="0"/>
              <a:t>Cell phone use</a:t>
            </a:r>
            <a:r>
              <a:rPr lang="en-US" sz="2800" dirty="0" smtClean="0"/>
              <a:t> – including </a:t>
            </a:r>
            <a:r>
              <a:rPr lang="en-US" sz="2800" i="1" u="sng" dirty="0" smtClean="0"/>
              <a:t>hands free</a:t>
            </a:r>
            <a:r>
              <a:rPr lang="en-US" sz="2800" dirty="0" smtClean="0"/>
              <a:t> phone use.</a:t>
            </a:r>
          </a:p>
          <a:p>
            <a:pPr eaLnBrk="1" hangingPunct="1">
              <a:lnSpc>
                <a:spcPct val="90000"/>
              </a:lnSpc>
              <a:buFontTx/>
              <a:buBlip>
                <a:blip r:embed="rId2"/>
              </a:buBlip>
            </a:pPr>
            <a:r>
              <a:rPr lang="en-US" sz="2800" dirty="0" smtClean="0"/>
              <a:t>Cell phone use makes you as bad a driver as one legally intoxicated.</a:t>
            </a:r>
          </a:p>
          <a:p>
            <a:pPr eaLnBrk="1" hangingPunct="1">
              <a:lnSpc>
                <a:spcPct val="90000"/>
              </a:lnSpc>
              <a:buFontTx/>
              <a:buBlip>
                <a:blip r:embed="rId2"/>
              </a:buBlip>
            </a:pPr>
            <a:r>
              <a:rPr lang="en-US" sz="2800" dirty="0" smtClean="0"/>
              <a:t>It marks you as irresponsible and/or not too bright.</a:t>
            </a:r>
          </a:p>
          <a:p>
            <a:pPr lvl="1" eaLnBrk="1" hangingPunct="1">
              <a:lnSpc>
                <a:spcPct val="90000"/>
              </a:lnSpc>
              <a:buFontTx/>
              <a:buBlip>
                <a:blip r:embed="rId2"/>
              </a:buBlip>
            </a:pPr>
            <a:r>
              <a:rPr lang="en-US" sz="2400" b="1" dirty="0" smtClean="0"/>
              <a:t>Being deliberately dumb and irresponsible comes with costs (eventually).</a:t>
            </a:r>
          </a:p>
          <a:p>
            <a:pPr eaLnBrk="1" hangingPunct="1">
              <a:lnSpc>
                <a:spcPct val="90000"/>
              </a:lnSpc>
              <a:buFontTx/>
              <a:buBlip>
                <a:blip r:embed="rId2"/>
              </a:buBlip>
            </a:pPr>
            <a:r>
              <a:rPr lang="en-US" sz="2800" dirty="0" smtClean="0"/>
              <a:t>Do you really want to pay those costs (physical, psychological &amp; financial)?</a:t>
            </a:r>
          </a:p>
          <a:p>
            <a:pPr eaLnBrk="1" hangingPunct="1">
              <a:lnSpc>
                <a:spcPct val="90000"/>
              </a:lnSpc>
              <a:buFontTx/>
              <a:buBlip>
                <a:blip r:embed="rId2"/>
              </a:buBlip>
            </a:pPr>
            <a:r>
              <a:rPr lang="en-US" sz="2800" dirty="0" smtClean="0"/>
              <a:t>There is a reason states make cell phone use </a:t>
            </a:r>
            <a:r>
              <a:rPr lang="en-US" sz="2800" b="1" dirty="0" smtClean="0"/>
              <a:t>illegal.</a:t>
            </a: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 calcmode="lin" valueType="num">
                                      <p:cBhvr additive="base">
                                        <p:cTn id="31"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483">
                                            <p:txEl>
                                              <p:pRg st="5" end="5"/>
                                            </p:txEl>
                                          </p:spTgt>
                                        </p:tgtEl>
                                        <p:attrNameLst>
                                          <p:attrName>style.visibility</p:attrName>
                                        </p:attrNameLst>
                                      </p:cBhvr>
                                      <p:to>
                                        <p:strVal val="visible"/>
                                      </p:to>
                                    </p:set>
                                    <p:anim calcmode="lin" valueType="num">
                                      <p:cBhvr additive="base">
                                        <p:cTn id="37"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4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65BB4FCF-319F-449B-B1CB-966E505BBA7C}" type="slidenum">
              <a:rPr lang="en-US"/>
              <a:pPr>
                <a:defRPr/>
              </a:pPr>
              <a:t>2</a:t>
            </a:fld>
            <a:endParaRPr lang="en-US" dirty="0"/>
          </a:p>
        </p:txBody>
      </p:sp>
      <p:sp>
        <p:nvSpPr>
          <p:cNvPr id="10243" name="Rectangle 2"/>
          <p:cNvSpPr>
            <a:spLocks noGrp="1" noChangeArrowheads="1"/>
          </p:cNvSpPr>
          <p:nvPr>
            <p:ph type="title"/>
          </p:nvPr>
        </p:nvSpPr>
        <p:spPr>
          <a:xfrm>
            <a:off x="457200" y="274638"/>
            <a:ext cx="8229600" cy="868362"/>
          </a:xfrm>
        </p:spPr>
        <p:txBody>
          <a:bodyPr/>
          <a:lstStyle/>
          <a:p>
            <a:pPr eaLnBrk="1" hangingPunct="1"/>
            <a:r>
              <a:rPr lang="en-US" sz="3600" b="1" dirty="0" smtClean="0">
                <a:solidFill>
                  <a:srgbClr val="A50021"/>
                </a:solidFill>
                <a:latin typeface="Times New Roman" pitchFamily="18" charset="0"/>
              </a:rPr>
              <a:t>COURSE OVERVIEW</a:t>
            </a:r>
          </a:p>
        </p:txBody>
      </p:sp>
      <p:sp>
        <p:nvSpPr>
          <p:cNvPr id="4099" name="Rectangle 3"/>
          <p:cNvSpPr>
            <a:spLocks noGrp="1" noChangeArrowheads="1"/>
          </p:cNvSpPr>
          <p:nvPr>
            <p:ph type="body" idx="1"/>
          </p:nvPr>
        </p:nvSpPr>
        <p:spPr>
          <a:xfrm>
            <a:off x="457200" y="1295400"/>
            <a:ext cx="8229600" cy="4830763"/>
          </a:xfrm>
        </p:spPr>
        <p:txBody>
          <a:bodyPr/>
          <a:lstStyle/>
          <a:p>
            <a:pPr marL="609600" indent="-609600" eaLnBrk="1" hangingPunct="1">
              <a:buFontTx/>
              <a:buBlip>
                <a:blip r:embed="rId2"/>
              </a:buBlip>
            </a:pPr>
            <a:r>
              <a:rPr lang="en-US" sz="2800" b="1" dirty="0" smtClean="0"/>
              <a:t>Introduction</a:t>
            </a:r>
          </a:p>
          <a:p>
            <a:pPr marL="609600" indent="-609600" eaLnBrk="1" hangingPunct="1">
              <a:buFontTx/>
              <a:buBlip>
                <a:blip r:embed="rId2"/>
              </a:buBlip>
            </a:pPr>
            <a:r>
              <a:rPr lang="en-US" sz="2800" b="1" dirty="0" smtClean="0"/>
              <a:t>Statistics – The Problem: </a:t>
            </a:r>
          </a:p>
          <a:p>
            <a:pPr marL="990600" lvl="1" indent="-533400" eaLnBrk="1" hangingPunct="1">
              <a:buFontTx/>
              <a:buBlip>
                <a:blip r:embed="rId2"/>
              </a:buBlip>
            </a:pPr>
            <a:r>
              <a:rPr lang="en-US" b="1" dirty="0" smtClean="0"/>
              <a:t>Why You Need To Be a Better Driver</a:t>
            </a:r>
          </a:p>
          <a:p>
            <a:pPr marL="609600" indent="-609600" eaLnBrk="1" hangingPunct="1">
              <a:buFontTx/>
              <a:buBlip>
                <a:blip r:embed="rId2"/>
              </a:buBlip>
            </a:pPr>
            <a:r>
              <a:rPr lang="en-US" sz="2800" b="1" dirty="0" smtClean="0"/>
              <a:t>Causes of Vehicle Crashes</a:t>
            </a:r>
          </a:p>
          <a:p>
            <a:pPr marL="609600" indent="-609600" eaLnBrk="1" hangingPunct="1">
              <a:buFontTx/>
              <a:buBlip>
                <a:blip r:embed="rId2"/>
              </a:buBlip>
            </a:pPr>
            <a:r>
              <a:rPr lang="en-US" sz="2800" b="1" dirty="0" smtClean="0"/>
              <a:t>Changing Driving Behavior to Reduce Your Crash Risk</a:t>
            </a:r>
          </a:p>
          <a:p>
            <a:pPr marL="609600" indent="-609600" eaLnBrk="1" hangingPunct="1">
              <a:buFontTx/>
              <a:buBlip>
                <a:blip r:embed="rId2"/>
              </a:buBlip>
            </a:pPr>
            <a:r>
              <a:rPr lang="en-US" sz="2800" b="1" dirty="0" smtClean="0"/>
              <a:t>Miscellaneous Issues</a:t>
            </a:r>
          </a:p>
          <a:p>
            <a:pPr marL="609600" indent="-609600" eaLnBrk="1" hangingPunct="1">
              <a:buFontTx/>
              <a:buBlip>
                <a:blip r:embed="rId2"/>
              </a:buBlip>
            </a:pPr>
            <a:r>
              <a:rPr lang="en-US" sz="2800" b="1" dirty="0" smtClean="0"/>
              <a:t>Modifying Habitual Behavior</a:t>
            </a:r>
          </a:p>
          <a:p>
            <a:pPr marL="609600" indent="-609600" eaLnBrk="1" hangingPunct="1">
              <a:buFontTx/>
              <a:buBlip>
                <a:blip r:embed="rId2"/>
              </a:buBlip>
            </a:pPr>
            <a:r>
              <a:rPr lang="en-US" sz="2800" b="1" dirty="0" smtClean="0"/>
              <a:t>Conclusion</a:t>
            </a:r>
          </a:p>
          <a:p>
            <a:pPr marL="609600" indent="-609600" eaLnBrk="1" hangingPunct="1">
              <a:buFontTx/>
              <a:buBlip>
                <a:blip r:embed="rId2"/>
              </a:buBlip>
            </a:pPr>
            <a:endParaRPr lang="en-US" sz="2800" b="1"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 calcmode="lin" valueType="num">
                                      <p:cBhvr additive="base">
                                        <p:cTn id="37" dur="500" fill="hold"/>
                                        <p:tgtEl>
                                          <p:spTgt spid="40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9">
                                            <p:txEl>
                                              <p:pRg st="6" end="6"/>
                                            </p:txEl>
                                          </p:spTgt>
                                        </p:tgtEl>
                                        <p:attrNameLst>
                                          <p:attrName>style.visibility</p:attrName>
                                        </p:attrNameLst>
                                      </p:cBhvr>
                                      <p:to>
                                        <p:strVal val="visible"/>
                                      </p:to>
                                    </p:set>
                                    <p:anim calcmode="lin" valueType="num">
                                      <p:cBhvr additive="base">
                                        <p:cTn id="43" dur="500" fill="hold"/>
                                        <p:tgtEl>
                                          <p:spTgt spid="40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99">
                                            <p:txEl>
                                              <p:pRg st="7" end="7"/>
                                            </p:txEl>
                                          </p:spTgt>
                                        </p:tgtEl>
                                        <p:attrNameLst>
                                          <p:attrName>style.visibility</p:attrName>
                                        </p:attrNameLst>
                                      </p:cBhvr>
                                      <p:to>
                                        <p:strVal val="visible"/>
                                      </p:to>
                                    </p:set>
                                    <p:anim calcmode="lin" valueType="num">
                                      <p:cBhvr additive="base">
                                        <p:cTn id="49" dur="500" fill="hold"/>
                                        <p:tgtEl>
                                          <p:spTgt spid="409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8510BFA-8F69-49A2-AF78-F993DD563259}" type="slidenum">
              <a:rPr lang="en-US"/>
              <a:pPr>
                <a:defRPr/>
              </a:pPr>
              <a:t>20</a:t>
            </a:fld>
            <a:endParaRPr lang="en-US" dirty="0"/>
          </a:p>
        </p:txBody>
      </p:sp>
      <p:sp>
        <p:nvSpPr>
          <p:cNvPr id="1028" name="Rectangle 2"/>
          <p:cNvSpPr>
            <a:spLocks noGrp="1" noChangeArrowheads="1"/>
          </p:cNvSpPr>
          <p:nvPr>
            <p:ph type="title"/>
          </p:nvPr>
        </p:nvSpPr>
        <p:spPr/>
        <p:txBody>
          <a:bodyPr/>
          <a:lstStyle/>
          <a:p>
            <a:pPr algn="l" eaLnBrk="1" hangingPunct="1"/>
            <a:r>
              <a:rPr lang="en-US" sz="3600" b="1" dirty="0" smtClean="0">
                <a:solidFill>
                  <a:srgbClr val="A50021"/>
                </a:solidFill>
                <a:latin typeface="Times New Roman" pitchFamily="18" charset="0"/>
              </a:rPr>
              <a:t>Causes of Vehicle Crashes – Inattention</a:t>
            </a:r>
            <a:br>
              <a:rPr lang="en-US" sz="3600" b="1" dirty="0" smtClean="0">
                <a:solidFill>
                  <a:srgbClr val="A50021"/>
                </a:solidFill>
                <a:latin typeface="Times New Roman" pitchFamily="18" charset="0"/>
              </a:rPr>
            </a:br>
            <a:r>
              <a:rPr lang="en-US" sz="1800" b="1" dirty="0" smtClean="0">
                <a:solidFill>
                  <a:schemeClr val="tx1"/>
                </a:solidFill>
                <a:latin typeface="Times New Roman" pitchFamily="18" charset="0"/>
              </a:rPr>
              <a:t>[click on video icon below]</a:t>
            </a:r>
            <a:endParaRPr lang="en-US" sz="3600" b="1" dirty="0" smtClean="0">
              <a:solidFill>
                <a:srgbClr val="A50021"/>
              </a:solidFill>
              <a:latin typeface="Times New Roman" pitchFamily="18" charset="0"/>
            </a:endParaRPr>
          </a:p>
        </p:txBody>
      </p:sp>
      <p:graphicFrame>
        <p:nvGraphicFramePr>
          <p:cNvPr id="1026" name="Object 3"/>
          <p:cNvGraphicFramePr>
            <a:graphicFrameLocks noChangeAspect="1"/>
          </p:cNvGraphicFramePr>
          <p:nvPr>
            <p:ph idx="1"/>
          </p:nvPr>
        </p:nvGraphicFramePr>
        <p:xfrm>
          <a:off x="3714750" y="3619500"/>
          <a:ext cx="1714500" cy="485775"/>
        </p:xfrm>
        <a:graphic>
          <a:graphicData uri="http://schemas.openxmlformats.org/presentationml/2006/ole">
            <p:oleObj spid="_x0000_s1026" name="Package" r:id="rId4" imgW="1714680" imgH="485640" progId="Package">
              <p:embed/>
            </p:oleObj>
          </a:graphicData>
        </a:graphic>
      </p:graphicFrame>
    </p:spTree>
    <p:controls>
      <p:control spid="1027" r:id="rId2" imgW="6171429" imgH="3809524"/>
    </p:controls>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744EFF7-825D-4AA7-A053-BC86FB80E32E}" type="slidenum">
              <a:rPr lang="en-US"/>
              <a:pPr>
                <a:defRPr/>
              </a:pPr>
              <a:t>21</a:t>
            </a:fld>
            <a:endParaRPr lang="en-US" dirty="0"/>
          </a:p>
        </p:txBody>
      </p:sp>
      <p:sp>
        <p:nvSpPr>
          <p:cNvPr id="2765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Inattention</a:t>
            </a:r>
          </a:p>
        </p:txBody>
      </p:sp>
      <p:sp>
        <p:nvSpPr>
          <p:cNvPr id="21507" name="Rectangle 3"/>
          <p:cNvSpPr>
            <a:spLocks noGrp="1" noChangeArrowheads="1"/>
          </p:cNvSpPr>
          <p:nvPr>
            <p:ph type="body" idx="1"/>
          </p:nvPr>
        </p:nvSpPr>
        <p:spPr>
          <a:xfrm>
            <a:off x="304800" y="838200"/>
            <a:ext cx="8382000" cy="5287963"/>
          </a:xfrm>
        </p:spPr>
        <p:txBody>
          <a:bodyPr/>
          <a:lstStyle/>
          <a:p>
            <a:pPr eaLnBrk="1" hangingPunct="1">
              <a:lnSpc>
                <a:spcPct val="90000"/>
              </a:lnSpc>
              <a:buFontTx/>
              <a:buNone/>
            </a:pPr>
            <a:r>
              <a:rPr lang="en-US" sz="2800" b="1" dirty="0" smtClean="0"/>
              <a:t>Hand held computers/ text messaging:</a:t>
            </a:r>
          </a:p>
          <a:p>
            <a:pPr eaLnBrk="1" hangingPunct="1">
              <a:lnSpc>
                <a:spcPct val="90000"/>
              </a:lnSpc>
              <a:buFontTx/>
              <a:buBlip>
                <a:blip r:embed="rId2"/>
              </a:buBlip>
            </a:pPr>
            <a:r>
              <a:rPr lang="en-US" sz="2800" dirty="0" smtClean="0"/>
              <a:t>If you think you can use these devices and drive, you should turn in your driver’s license today and look for other means of transportation.</a:t>
            </a:r>
          </a:p>
          <a:p>
            <a:pPr eaLnBrk="1" hangingPunct="1">
              <a:lnSpc>
                <a:spcPct val="90000"/>
              </a:lnSpc>
              <a:buFontTx/>
              <a:buBlip>
                <a:blip r:embed="rId2"/>
              </a:buBlip>
            </a:pPr>
            <a:r>
              <a:rPr lang="en-US" sz="2800" dirty="0" smtClean="0"/>
              <a:t>2006 Nationwide Insurance study found 19% of drivers admitted texting. </a:t>
            </a:r>
          </a:p>
          <a:p>
            <a:pPr eaLnBrk="1" hangingPunct="1">
              <a:lnSpc>
                <a:spcPct val="90000"/>
              </a:lnSpc>
              <a:buFontTx/>
              <a:buBlip>
                <a:blip r:embed="rId2"/>
              </a:buBlip>
            </a:pPr>
            <a:r>
              <a:rPr lang="en-US" sz="2800" dirty="0" smtClean="0"/>
              <a:t>“Texters” are on the road, and are a danger to themselves </a:t>
            </a:r>
            <a:r>
              <a:rPr lang="en-US" sz="2800" b="1" dirty="0" smtClean="0"/>
              <a:t>and you</a:t>
            </a:r>
            <a:r>
              <a:rPr lang="en-US" sz="2800" dirty="0" smtClean="0"/>
              <a:t>.</a:t>
            </a:r>
          </a:p>
          <a:p>
            <a:pPr lvl="1" eaLnBrk="1" hangingPunct="1">
              <a:lnSpc>
                <a:spcPct val="90000"/>
              </a:lnSpc>
              <a:buFontTx/>
              <a:buBlip>
                <a:blip r:embed="rId2"/>
              </a:buBlip>
            </a:pPr>
            <a:r>
              <a:rPr lang="en-US" sz="2400" b="1" dirty="0" smtClean="0"/>
              <a:t>Shouldn’t you be paying attention to them?</a:t>
            </a:r>
          </a:p>
          <a:p>
            <a:pPr eaLnBrk="1" hangingPunct="1">
              <a:lnSpc>
                <a:spcPct val="90000"/>
              </a:lnSpc>
              <a:buFontTx/>
              <a:buBlip>
                <a:blip r:embed="rId2"/>
              </a:buBlip>
            </a:pPr>
            <a:r>
              <a:rPr lang="en-US" sz="2800" dirty="0" smtClean="0"/>
              <a:t>And don’t think that if you are not “texting,” only using your cell phone, you are somehow acting responsibly.</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507">
                                            <p:txEl>
                                              <p:pRg st="4" end="4"/>
                                            </p:txEl>
                                          </p:spTgt>
                                        </p:tgtEl>
                                        <p:attrNameLst>
                                          <p:attrName>style.visibility</p:attrName>
                                        </p:attrNameLst>
                                      </p:cBhvr>
                                      <p:to>
                                        <p:strVal val="visible"/>
                                      </p:to>
                                    </p:set>
                                    <p:anim calcmode="lin" valueType="num">
                                      <p:cBhvr additive="base">
                                        <p:cTn id="31"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507">
                                            <p:txEl>
                                              <p:pRg st="5" end="5"/>
                                            </p:txEl>
                                          </p:spTgt>
                                        </p:tgtEl>
                                        <p:attrNameLst>
                                          <p:attrName>style.visibility</p:attrName>
                                        </p:attrNameLst>
                                      </p:cBhvr>
                                      <p:to>
                                        <p:strVal val="visible"/>
                                      </p:to>
                                    </p:set>
                                    <p:anim calcmode="lin" valueType="num">
                                      <p:cBhvr additive="base">
                                        <p:cTn id="37"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AF7179F-6BE9-4CA3-A9DE-6D9CC67F89DA}" type="slidenum">
              <a:rPr lang="en-US"/>
              <a:pPr>
                <a:defRPr/>
              </a:pPr>
              <a:t>22</a:t>
            </a:fld>
            <a:endParaRPr lang="en-US" dirty="0"/>
          </a:p>
        </p:txBody>
      </p:sp>
      <p:sp>
        <p:nvSpPr>
          <p:cNvPr id="2867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Inattention</a:t>
            </a:r>
          </a:p>
        </p:txBody>
      </p:sp>
      <p:sp>
        <p:nvSpPr>
          <p:cNvPr id="22531" name="Rectangle 3"/>
          <p:cNvSpPr>
            <a:spLocks noGrp="1" noChangeArrowheads="1"/>
          </p:cNvSpPr>
          <p:nvPr>
            <p:ph type="body" idx="1"/>
          </p:nvPr>
        </p:nvSpPr>
        <p:spPr>
          <a:xfrm>
            <a:off x="228600" y="685800"/>
            <a:ext cx="8458200" cy="5440363"/>
          </a:xfrm>
        </p:spPr>
        <p:txBody>
          <a:bodyPr/>
          <a:lstStyle/>
          <a:p>
            <a:pPr eaLnBrk="1" hangingPunct="1">
              <a:buFontTx/>
              <a:buNone/>
            </a:pPr>
            <a:r>
              <a:rPr lang="en-US" b="1" dirty="0" smtClean="0"/>
              <a:t>Interaction with passengers</a:t>
            </a:r>
            <a:r>
              <a:rPr lang="en-US" dirty="0" smtClean="0"/>
              <a:t>:</a:t>
            </a:r>
          </a:p>
          <a:p>
            <a:pPr eaLnBrk="1" hangingPunct="1">
              <a:buFontTx/>
              <a:buBlip>
                <a:blip r:embed="rId3"/>
              </a:buBlip>
            </a:pPr>
            <a:r>
              <a:rPr lang="en-US" dirty="0" smtClean="0"/>
              <a:t>Most important with children and infants. </a:t>
            </a:r>
          </a:p>
          <a:p>
            <a:pPr eaLnBrk="1" hangingPunct="1">
              <a:buFontTx/>
              <a:buBlip>
                <a:blip r:embed="rId3"/>
              </a:buBlip>
            </a:pPr>
            <a:r>
              <a:rPr lang="en-US" dirty="0" smtClean="0"/>
              <a:t>“Passenger distraction” collisions are </a:t>
            </a:r>
            <a:r>
              <a:rPr lang="en-US" b="1" dirty="0" smtClean="0"/>
              <a:t>eight times</a:t>
            </a:r>
            <a:r>
              <a:rPr lang="en-US" dirty="0" smtClean="0"/>
              <a:t> more frequent with an infant in the car.</a:t>
            </a:r>
          </a:p>
          <a:p>
            <a:pPr lvl="1" eaLnBrk="1" hangingPunct="1">
              <a:buFontTx/>
              <a:buBlip>
                <a:blip r:embed="rId3"/>
              </a:buBlip>
            </a:pPr>
            <a:r>
              <a:rPr lang="en-US" dirty="0" smtClean="0"/>
              <a:t>We tend to pay more attention to our children and infants than to adults.</a:t>
            </a:r>
          </a:p>
          <a:p>
            <a:pPr lvl="1" eaLnBrk="1" hangingPunct="1">
              <a:buFontTx/>
              <a:buBlip>
                <a:blip r:embed="rId3"/>
              </a:buBlip>
            </a:pPr>
            <a:r>
              <a:rPr lang="en-US" dirty="0" smtClean="0"/>
              <a:t>And the young are probably more distracting by their (active) behavior.</a:t>
            </a:r>
          </a:p>
        </p:txBody>
      </p:sp>
      <p:pic>
        <p:nvPicPr>
          <p:cNvPr id="59393" name="Picture 1" descr="C:\Documents and Settings\Tom\My Documents\Business\Driver Safety\misc. driver course\distracted.baby.jpg"/>
          <p:cNvPicPr>
            <a:picLocks noChangeAspect="1" noChangeArrowheads="1"/>
          </p:cNvPicPr>
          <p:nvPr/>
        </p:nvPicPr>
        <p:blipFill>
          <a:blip r:embed="rId4"/>
          <a:srcRect/>
          <a:stretch>
            <a:fillRect/>
          </a:stretch>
        </p:blipFill>
        <p:spPr bwMode="auto">
          <a:xfrm>
            <a:off x="5181600" y="4876800"/>
            <a:ext cx="2819400" cy="1828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531">
                                            <p:txEl>
                                              <p:pRg st="4" end="4"/>
                                            </p:txEl>
                                          </p:spTgt>
                                        </p:tgtEl>
                                        <p:attrNameLst>
                                          <p:attrName>style.visibility</p:attrName>
                                        </p:attrNameLst>
                                      </p:cBhvr>
                                      <p:to>
                                        <p:strVal val="visible"/>
                                      </p:to>
                                    </p:set>
                                    <p:anim calcmode="lin" valueType="num">
                                      <p:cBhvr additive="base">
                                        <p:cTn id="31"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5226806-3C29-4098-8DA4-C70FA39D1EE7}" type="slidenum">
              <a:rPr lang="en-US"/>
              <a:pPr>
                <a:defRPr/>
              </a:pPr>
              <a:t>23</a:t>
            </a:fld>
            <a:endParaRPr lang="en-US" dirty="0"/>
          </a:p>
        </p:txBody>
      </p:sp>
      <p:sp>
        <p:nvSpPr>
          <p:cNvPr id="29699" name="Rectangle 2"/>
          <p:cNvSpPr>
            <a:spLocks noGrp="1" noChangeArrowheads="1"/>
          </p:cNvSpPr>
          <p:nvPr>
            <p:ph type="title"/>
          </p:nvPr>
        </p:nvSpPr>
        <p:spPr>
          <a:xfrm>
            <a:off x="457200" y="0"/>
            <a:ext cx="8229600" cy="990600"/>
          </a:xfrm>
        </p:spPr>
        <p:txBody>
          <a:bodyPr/>
          <a:lstStyle/>
          <a:p>
            <a:pPr algn="l" eaLnBrk="1" hangingPunct="1"/>
            <a:r>
              <a:rPr lang="en-US" sz="3600" b="1" dirty="0" smtClean="0">
                <a:solidFill>
                  <a:srgbClr val="A50021"/>
                </a:solidFill>
                <a:latin typeface="Times New Roman" pitchFamily="18" charset="0"/>
              </a:rPr>
              <a:t>Causes of Vehicle Crashes - Inattention</a:t>
            </a:r>
          </a:p>
        </p:txBody>
      </p:sp>
      <p:sp>
        <p:nvSpPr>
          <p:cNvPr id="23555" name="Rectangle 3"/>
          <p:cNvSpPr>
            <a:spLocks noGrp="1" noChangeArrowheads="1"/>
          </p:cNvSpPr>
          <p:nvPr>
            <p:ph type="body" idx="1"/>
          </p:nvPr>
        </p:nvSpPr>
        <p:spPr>
          <a:xfrm>
            <a:off x="304800" y="914400"/>
            <a:ext cx="8382000" cy="5211763"/>
          </a:xfrm>
        </p:spPr>
        <p:txBody>
          <a:bodyPr/>
          <a:lstStyle/>
          <a:p>
            <a:pPr eaLnBrk="1" hangingPunct="1">
              <a:buFontTx/>
              <a:buNone/>
            </a:pPr>
            <a:r>
              <a:rPr lang="en-US" sz="2800" b="1" dirty="0" smtClean="0"/>
              <a:t>Handling &amp; fiddling</a:t>
            </a:r>
            <a:r>
              <a:rPr lang="en-US" sz="2800" dirty="0" smtClean="0"/>
              <a:t> with objects and controls.</a:t>
            </a:r>
          </a:p>
          <a:p>
            <a:pPr eaLnBrk="1" hangingPunct="1">
              <a:buFontTx/>
              <a:buBlip>
                <a:blip r:embed="rId2"/>
              </a:buBlip>
            </a:pPr>
            <a:r>
              <a:rPr lang="en-US" sz="2800" dirty="0" smtClean="0"/>
              <a:t> This behavior causes you to take your eyes and attention off the road in front of you.</a:t>
            </a:r>
          </a:p>
          <a:p>
            <a:pPr eaLnBrk="1" hangingPunct="1">
              <a:buFontTx/>
              <a:buBlip>
                <a:blip r:embed="rId2"/>
              </a:buBlip>
            </a:pPr>
            <a:r>
              <a:rPr lang="en-US" sz="2800" dirty="0" smtClean="0"/>
              <a:t>And attend instead to:</a:t>
            </a:r>
          </a:p>
          <a:p>
            <a:pPr lvl="1" eaLnBrk="1" hangingPunct="1">
              <a:buFontTx/>
              <a:buBlip>
                <a:blip r:embed="rId2"/>
              </a:buBlip>
            </a:pPr>
            <a:r>
              <a:rPr lang="en-US" sz="2400" b="1" dirty="0" smtClean="0"/>
              <a:t>Radio/cd/tapes, navigation system, personal hygiene, eating, smoking, reading, etc</a:t>
            </a:r>
            <a:r>
              <a:rPr lang="en-US" sz="2400" dirty="0" smtClean="0"/>
              <a:t>.</a:t>
            </a:r>
          </a:p>
          <a:p>
            <a:pPr eaLnBrk="1" hangingPunct="1">
              <a:buFontTx/>
              <a:buBlip>
                <a:blip r:embed="rId2"/>
              </a:buBlip>
            </a:pPr>
            <a:r>
              <a:rPr lang="en-US" sz="2800" dirty="0" smtClean="0"/>
              <a:t>Are these really activities you should be doing while driving?</a:t>
            </a:r>
          </a:p>
          <a:p>
            <a:pPr eaLnBrk="1" hangingPunct="1">
              <a:buFontTx/>
              <a:buBlip>
                <a:blip r:embed="rId2"/>
              </a:buBlip>
            </a:pPr>
            <a:r>
              <a:rPr lang="en-US" sz="2800" b="1" dirty="0" smtClean="0"/>
              <a:t>Yes, </a:t>
            </a:r>
            <a:r>
              <a:rPr lang="en-US" sz="2800" b="1" u="sng" dirty="0" smtClean="0"/>
              <a:t>if</a:t>
            </a:r>
            <a:r>
              <a:rPr lang="en-US" sz="2800" dirty="0" smtClean="0"/>
              <a:t> you want to CRASH! </a:t>
            </a:r>
          </a:p>
        </p:txBody>
      </p:sp>
      <p:pic>
        <p:nvPicPr>
          <p:cNvPr id="58369" name="Picture 1" descr="C:\Documents and Settings\Tom\My Documents\Business\Driver Safety\misc. driver course\distracted.fiddling.jpg"/>
          <p:cNvPicPr>
            <a:picLocks noChangeAspect="1" noChangeArrowheads="1"/>
          </p:cNvPicPr>
          <p:nvPr/>
        </p:nvPicPr>
        <p:blipFill>
          <a:blip r:embed="rId3"/>
          <a:srcRect/>
          <a:stretch>
            <a:fillRect/>
          </a:stretch>
        </p:blipFill>
        <p:spPr bwMode="auto">
          <a:xfrm>
            <a:off x="5638800" y="4343400"/>
            <a:ext cx="2743200" cy="19050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555">
                                            <p:txEl>
                                              <p:pRg st="3" end="3"/>
                                            </p:txEl>
                                          </p:spTgt>
                                        </p:tgtEl>
                                        <p:attrNameLst>
                                          <p:attrName>style.visibility</p:attrName>
                                        </p:attrNameLst>
                                      </p:cBhvr>
                                      <p:to>
                                        <p:strVal val="visible"/>
                                      </p:to>
                                    </p:set>
                                    <p:anim calcmode="lin" valueType="num">
                                      <p:cBhvr additive="base">
                                        <p:cTn id="23"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555">
                                            <p:txEl>
                                              <p:pRg st="4" end="4"/>
                                            </p:txEl>
                                          </p:spTgt>
                                        </p:tgtEl>
                                        <p:attrNameLst>
                                          <p:attrName>style.visibility</p:attrName>
                                        </p:attrNameLst>
                                      </p:cBhvr>
                                      <p:to>
                                        <p:strVal val="visible"/>
                                      </p:to>
                                    </p:set>
                                    <p:anim calcmode="lin" valueType="num">
                                      <p:cBhvr additive="base">
                                        <p:cTn id="29"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3555">
                                            <p:txEl>
                                              <p:pRg st="5" end="5"/>
                                            </p:txEl>
                                          </p:spTgt>
                                        </p:tgtEl>
                                        <p:attrNameLst>
                                          <p:attrName>style.visibility</p:attrName>
                                        </p:attrNameLst>
                                      </p:cBhvr>
                                      <p:to>
                                        <p:strVal val="visible"/>
                                      </p:to>
                                    </p:set>
                                    <p:anim calcmode="lin" valueType="num">
                                      <p:cBhvr additive="base">
                                        <p:cTn id="35"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5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sz="3600" b="1" dirty="0" smtClean="0">
                <a:solidFill>
                  <a:srgbClr val="A50021"/>
                </a:solidFill>
                <a:latin typeface="Times New Roman" pitchFamily="18" charset="0"/>
              </a:rPr>
              <a:t>Causes of Vehicle Crashes – Inattention</a:t>
            </a:r>
            <a:br>
              <a:rPr lang="en-US" sz="3600" b="1" dirty="0" smtClean="0">
                <a:solidFill>
                  <a:srgbClr val="A50021"/>
                </a:solidFill>
                <a:latin typeface="Times New Roman" pitchFamily="18" charset="0"/>
              </a:rPr>
            </a:br>
            <a:r>
              <a:rPr lang="en-US" sz="2000" b="1" dirty="0" smtClean="0">
                <a:solidFill>
                  <a:schemeClr val="accent4">
                    <a:lumMod val="95000"/>
                    <a:lumOff val="5000"/>
                  </a:schemeClr>
                </a:solidFill>
                <a:latin typeface="Times New Roman" pitchFamily="18" charset="0"/>
              </a:rPr>
              <a:t>[This driver was playing with CD’s]</a:t>
            </a:r>
            <a:endParaRPr lang="en-US" sz="3600" dirty="0">
              <a:solidFill>
                <a:schemeClr val="accent4">
                  <a:lumMod val="95000"/>
                  <a:lumOff val="5000"/>
                </a:schemeClr>
              </a:solidFill>
            </a:endParaRPr>
          </a:p>
        </p:txBody>
      </p:sp>
      <p:pic>
        <p:nvPicPr>
          <p:cNvPr id="30723" name="Content Placeholder 4" descr="distracted.CDplayer.jpg"/>
          <p:cNvPicPr>
            <a:picLocks noGrp="1" noChangeAspect="1"/>
          </p:cNvPicPr>
          <p:nvPr>
            <p:ph idx="1"/>
          </p:nvPr>
        </p:nvPicPr>
        <p:blipFill>
          <a:blip r:embed="rId2"/>
          <a:srcRect/>
          <a:stretch>
            <a:fillRect/>
          </a:stretch>
        </p:blipFill>
        <p:spPr>
          <a:xfrm>
            <a:off x="1752600" y="1828800"/>
            <a:ext cx="5029200" cy="3924300"/>
          </a:xfrm>
        </p:spPr>
      </p:pic>
      <p:sp>
        <p:nvSpPr>
          <p:cNvPr id="4" name="Slide Number Placeholder 3"/>
          <p:cNvSpPr>
            <a:spLocks noGrp="1"/>
          </p:cNvSpPr>
          <p:nvPr>
            <p:ph type="sldNum" sz="quarter" idx="12"/>
          </p:nvPr>
        </p:nvSpPr>
        <p:spPr/>
        <p:txBody>
          <a:bodyPr/>
          <a:lstStyle/>
          <a:p>
            <a:pPr>
              <a:defRPr/>
            </a:pPr>
            <a:fld id="{386DBA95-3FF5-41AF-9B60-DA69D92CC509}" type="slidenum">
              <a:rPr lang="en-US" smtClean="0"/>
              <a:pPr>
                <a:defRPr/>
              </a:pPr>
              <a:t>24</a:t>
            </a:fld>
            <a:endParaRPr lang="en-US" dirty="0"/>
          </a:p>
        </p:txBody>
      </p:sp>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465A935-D0B6-45A1-8B12-401A9EBEF78B}" type="slidenum">
              <a:rPr lang="en-US"/>
              <a:pPr>
                <a:defRPr/>
              </a:pPr>
              <a:t>25</a:t>
            </a:fld>
            <a:endParaRPr lang="en-US" dirty="0"/>
          </a:p>
        </p:txBody>
      </p:sp>
      <p:sp>
        <p:nvSpPr>
          <p:cNvPr id="3174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Inattention</a:t>
            </a:r>
          </a:p>
        </p:txBody>
      </p:sp>
      <p:sp>
        <p:nvSpPr>
          <p:cNvPr id="24579" name="Rectangle 3"/>
          <p:cNvSpPr>
            <a:spLocks noGrp="1" noChangeArrowheads="1"/>
          </p:cNvSpPr>
          <p:nvPr>
            <p:ph type="body" idx="1"/>
          </p:nvPr>
        </p:nvSpPr>
        <p:spPr>
          <a:xfrm>
            <a:off x="228600" y="914400"/>
            <a:ext cx="8458200" cy="5211763"/>
          </a:xfrm>
        </p:spPr>
        <p:txBody>
          <a:bodyPr/>
          <a:lstStyle/>
          <a:p>
            <a:pPr eaLnBrk="1" hangingPunct="1">
              <a:buFontTx/>
              <a:buNone/>
            </a:pPr>
            <a:r>
              <a:rPr lang="en-US" b="1" dirty="0" smtClean="0"/>
              <a:t>Wandering thoughts/eyes</a:t>
            </a:r>
            <a:r>
              <a:rPr lang="en-US" dirty="0" smtClean="0"/>
              <a:t> (as opposed to paying attention to the road &amp; your driving):</a:t>
            </a:r>
          </a:p>
          <a:p>
            <a:pPr eaLnBrk="1" hangingPunct="1">
              <a:buFontTx/>
              <a:buBlip>
                <a:blip r:embed="rId2"/>
              </a:buBlip>
            </a:pPr>
            <a:r>
              <a:rPr lang="en-US" i="1" dirty="0" smtClean="0"/>
              <a:t>Don’t </a:t>
            </a:r>
            <a:r>
              <a:rPr lang="en-US" dirty="0" smtClean="0"/>
              <a:t>look at the view!</a:t>
            </a:r>
          </a:p>
          <a:p>
            <a:pPr lvl="1" eaLnBrk="1" hangingPunct="1">
              <a:buFontTx/>
              <a:buBlip>
                <a:blip r:embed="rId2"/>
              </a:buBlip>
            </a:pPr>
            <a:r>
              <a:rPr lang="en-US" dirty="0" smtClean="0"/>
              <a:t>That is for passengers, </a:t>
            </a:r>
            <a:r>
              <a:rPr lang="en-US" b="1" dirty="0" smtClean="0"/>
              <a:t>not</a:t>
            </a:r>
            <a:r>
              <a:rPr lang="en-US" dirty="0" smtClean="0"/>
              <a:t> the driver.</a:t>
            </a:r>
          </a:p>
          <a:p>
            <a:pPr eaLnBrk="1" hangingPunct="1">
              <a:buFontTx/>
              <a:buBlip>
                <a:blip r:embed="rId2"/>
              </a:buBlip>
            </a:pPr>
            <a:r>
              <a:rPr lang="en-US" i="1" dirty="0" smtClean="0"/>
              <a:t>Don’t</a:t>
            </a:r>
            <a:r>
              <a:rPr lang="en-US" dirty="0" smtClean="0"/>
              <a:t> think about your problems, your life:</a:t>
            </a:r>
          </a:p>
          <a:p>
            <a:pPr lvl="1" eaLnBrk="1" hangingPunct="1">
              <a:buFontTx/>
              <a:buBlip>
                <a:blip r:embed="rId2"/>
              </a:buBlip>
            </a:pPr>
            <a:r>
              <a:rPr lang="en-US" dirty="0" smtClean="0"/>
              <a:t>You may end up with </a:t>
            </a:r>
            <a:r>
              <a:rPr lang="en-US" i="1" dirty="0" smtClean="0"/>
              <a:t>more</a:t>
            </a:r>
            <a:r>
              <a:rPr lang="en-US" dirty="0" smtClean="0"/>
              <a:t> problems, or </a:t>
            </a:r>
            <a:r>
              <a:rPr lang="en-US" b="1" dirty="0" smtClean="0"/>
              <a:t>no</a:t>
            </a:r>
            <a:r>
              <a:rPr lang="en-US" dirty="0" smtClean="0"/>
              <a:t> life.</a:t>
            </a:r>
          </a:p>
        </p:txBody>
      </p:sp>
      <p:pic>
        <p:nvPicPr>
          <p:cNvPr id="31749" name="Picture 5" descr="car_accidents_012.jpg"/>
          <p:cNvPicPr>
            <a:picLocks noChangeAspect="1"/>
          </p:cNvPicPr>
          <p:nvPr/>
        </p:nvPicPr>
        <p:blipFill>
          <a:blip r:embed="rId3"/>
          <a:srcRect/>
          <a:stretch>
            <a:fillRect/>
          </a:stretch>
        </p:blipFill>
        <p:spPr bwMode="auto">
          <a:xfrm>
            <a:off x="1676400" y="4267200"/>
            <a:ext cx="5562600" cy="25908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522F280-A7A6-4E9C-A0D8-CB80341B62A3}" type="slidenum">
              <a:rPr lang="en-US"/>
              <a:pPr>
                <a:defRPr/>
              </a:pPr>
              <a:t>26</a:t>
            </a:fld>
            <a:endParaRPr lang="en-US" dirty="0"/>
          </a:p>
        </p:txBody>
      </p:sp>
      <p:sp>
        <p:nvSpPr>
          <p:cNvPr id="3277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Inattention</a:t>
            </a:r>
          </a:p>
        </p:txBody>
      </p:sp>
      <p:sp>
        <p:nvSpPr>
          <p:cNvPr id="25603" name="Rectangle 3"/>
          <p:cNvSpPr>
            <a:spLocks noGrp="1" noChangeArrowheads="1"/>
          </p:cNvSpPr>
          <p:nvPr>
            <p:ph type="body" idx="1"/>
          </p:nvPr>
        </p:nvSpPr>
        <p:spPr>
          <a:xfrm>
            <a:off x="228600" y="990600"/>
            <a:ext cx="8229600" cy="5105400"/>
          </a:xfrm>
        </p:spPr>
        <p:txBody>
          <a:bodyPr/>
          <a:lstStyle/>
          <a:p>
            <a:pPr eaLnBrk="1" hangingPunct="1">
              <a:buFontTx/>
              <a:buBlip>
                <a:blip r:embed="rId2"/>
              </a:buBlip>
            </a:pPr>
            <a:r>
              <a:rPr lang="en-US" sz="2800" dirty="0" smtClean="0"/>
              <a:t>All the mentioned distractions lead to increased reaction times. </a:t>
            </a:r>
          </a:p>
          <a:p>
            <a:pPr eaLnBrk="1" hangingPunct="1">
              <a:buFontTx/>
              <a:buBlip>
                <a:blip r:embed="rId2"/>
              </a:buBlip>
            </a:pPr>
            <a:r>
              <a:rPr lang="en-US" sz="2800" dirty="0" smtClean="0"/>
              <a:t>Small increases in reaction times lead to </a:t>
            </a:r>
            <a:r>
              <a:rPr lang="en-US" sz="2800" b="1" dirty="0" smtClean="0"/>
              <a:t>unnecessary, avoidable crashes</a:t>
            </a:r>
            <a:r>
              <a:rPr lang="en-US" sz="2800" dirty="0" smtClean="0"/>
              <a:t>.</a:t>
            </a:r>
          </a:p>
          <a:p>
            <a:pPr eaLnBrk="1" hangingPunct="1">
              <a:buFontTx/>
              <a:buBlip>
                <a:blip r:embed="rId2"/>
              </a:buBlip>
            </a:pPr>
            <a:r>
              <a:rPr lang="en-US" sz="2800" dirty="0" smtClean="0"/>
              <a:t>Small increases in reaction times (half seconds) can produce large increases in </a:t>
            </a:r>
            <a:r>
              <a:rPr lang="en-US" sz="2800" b="1" dirty="0" smtClean="0"/>
              <a:t>collision severity</a:t>
            </a:r>
            <a:r>
              <a:rPr lang="en-US" sz="2800" dirty="0" smtClean="0"/>
              <a:t>.</a:t>
            </a:r>
          </a:p>
          <a:p>
            <a:pPr eaLnBrk="1" hangingPunct="1">
              <a:buFontTx/>
              <a:buBlip>
                <a:blip r:embed="rId2"/>
              </a:buBlip>
            </a:pPr>
            <a:r>
              <a:rPr lang="en-US" sz="2800" dirty="0" smtClean="0"/>
              <a:t>Distractions can be deadly and crippling.</a:t>
            </a:r>
          </a:p>
          <a:p>
            <a:pPr eaLnBrk="1" hangingPunct="1">
              <a:buBlip>
                <a:blip r:embed="rId2"/>
              </a:buBlip>
            </a:pPr>
            <a:r>
              <a:rPr lang="en-US" sz="2800" dirty="0" smtClean="0"/>
              <a:t>Is your home equipped for wheelchair access?</a:t>
            </a:r>
          </a:p>
          <a:p>
            <a:pPr eaLnBrk="1" hangingPunct="1">
              <a:buBlip>
                <a:blip r:embed="rId2"/>
              </a:buBlip>
            </a:pPr>
            <a:endParaRPr lang="en-US" sz="2800" dirty="0" smtClean="0"/>
          </a:p>
          <a:p>
            <a:pPr eaLnBrk="1" hangingPunct="1">
              <a:buBlip>
                <a:blip r:embed="rId2"/>
              </a:buBlip>
            </a:pPr>
            <a:endParaRPr lang="en-US" sz="2800" dirty="0" smtClean="0"/>
          </a:p>
          <a:p>
            <a:pPr eaLnBrk="1" hangingPunct="1">
              <a:buBlip>
                <a:blip r:embed="rId2"/>
              </a:buBlip>
            </a:pPr>
            <a:endParaRPr lang="en-US" sz="2800" dirty="0" smtClean="0"/>
          </a:p>
          <a:p>
            <a:pPr eaLnBrk="1" hangingPunct="1">
              <a:buBlip>
                <a:blip r:embed="rId2"/>
              </a:buBlip>
            </a:pPr>
            <a:endParaRPr lang="en-US" sz="2800" dirty="0" smtClean="0"/>
          </a:p>
          <a:p>
            <a:pPr eaLnBrk="1" hangingPunct="1">
              <a:buBlip>
                <a:blip r:embed="rId2"/>
              </a:buBlip>
            </a:pPr>
            <a:endParaRPr lang="en-US" sz="2800" dirty="0" smtClean="0"/>
          </a:p>
          <a:p>
            <a:pPr eaLnBrk="1" hangingPunct="1">
              <a:buBlip>
                <a:blip r:embed="rId2"/>
              </a:buBlip>
            </a:pPr>
            <a:endParaRPr lang="en-US" sz="2800" dirty="0" smtClean="0"/>
          </a:p>
          <a:p>
            <a:pPr eaLnBrk="1" hangingPunct="1">
              <a:buFontTx/>
              <a:buBlip>
                <a:blip r:embed="rId2"/>
              </a:buBlip>
            </a:pPr>
            <a:endParaRPr lang="en-US" sz="2800" dirty="0" smtClean="0"/>
          </a:p>
        </p:txBody>
      </p:sp>
      <p:pic>
        <p:nvPicPr>
          <p:cNvPr id="32775" name="Picture 7" descr="C:\Documents and Settings\Tom\My Documents\Business\clipart\A_Man_In_a_Wheelchair_on_His_Laptop_Royalty_Free_Clipart_Picture_100615-215435-930009.jpg"/>
          <p:cNvPicPr>
            <a:picLocks noChangeAspect="1" noChangeArrowheads="1"/>
          </p:cNvPicPr>
          <p:nvPr/>
        </p:nvPicPr>
        <p:blipFill>
          <a:blip r:embed="rId3"/>
          <a:srcRect/>
          <a:stretch>
            <a:fillRect/>
          </a:stretch>
        </p:blipFill>
        <p:spPr bwMode="auto">
          <a:xfrm>
            <a:off x="1143093" y="5321251"/>
            <a:ext cx="1500187" cy="117475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4801A5B-1F06-46FB-8D69-5C5960CFDB1C}" type="slidenum">
              <a:rPr lang="en-US"/>
              <a:pPr>
                <a:defRPr/>
              </a:pPr>
              <a:t>27</a:t>
            </a:fld>
            <a:endParaRPr lang="en-US" dirty="0"/>
          </a:p>
        </p:txBody>
      </p:sp>
      <p:sp>
        <p:nvSpPr>
          <p:cNvPr id="3379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a:t>
            </a:r>
          </a:p>
        </p:txBody>
      </p:sp>
      <p:sp>
        <p:nvSpPr>
          <p:cNvPr id="27651" name="Rectangle 3"/>
          <p:cNvSpPr>
            <a:spLocks noGrp="1" noChangeArrowheads="1"/>
          </p:cNvSpPr>
          <p:nvPr>
            <p:ph type="body" idx="1"/>
          </p:nvPr>
        </p:nvSpPr>
        <p:spPr>
          <a:xfrm>
            <a:off x="228600" y="838200"/>
            <a:ext cx="8458200" cy="5287963"/>
          </a:xfrm>
        </p:spPr>
        <p:txBody>
          <a:bodyPr/>
          <a:lstStyle/>
          <a:p>
            <a:pPr eaLnBrk="1" hangingPunct="1">
              <a:buFontTx/>
              <a:buNone/>
            </a:pPr>
            <a:r>
              <a:rPr lang="en-US" sz="2800" b="1" u="sng" dirty="0" smtClean="0"/>
              <a:t>Speeding:</a:t>
            </a:r>
          </a:p>
          <a:p>
            <a:pPr eaLnBrk="1" hangingPunct="1">
              <a:buFontTx/>
              <a:buBlip>
                <a:blip r:embed="rId2"/>
              </a:buBlip>
            </a:pPr>
            <a:r>
              <a:rPr lang="en-US" sz="2800" dirty="0" smtClean="0"/>
              <a:t>When you speed you significantly increase your chances of a serious crash.</a:t>
            </a:r>
          </a:p>
          <a:p>
            <a:pPr eaLnBrk="1" hangingPunct="1">
              <a:buFontTx/>
              <a:buBlip>
                <a:blip r:embed="rId2"/>
              </a:buBlip>
            </a:pPr>
            <a:r>
              <a:rPr lang="en-US" sz="2800" dirty="0" smtClean="0"/>
              <a:t>Crash severity increases by the square of the speed.</a:t>
            </a:r>
          </a:p>
          <a:p>
            <a:pPr eaLnBrk="1" hangingPunct="1">
              <a:buFontTx/>
              <a:buBlip>
                <a:blip r:embed="rId2"/>
              </a:buBlip>
            </a:pPr>
            <a:r>
              <a:rPr lang="en-US" sz="2800" dirty="0" smtClean="0"/>
              <a:t>As your speedometer goes up, you get to watch your chances of being in a crash go up.</a:t>
            </a:r>
          </a:p>
          <a:p>
            <a:pPr lvl="1" eaLnBrk="1" hangingPunct="1">
              <a:buFontTx/>
              <a:buBlip>
                <a:blip r:embed="rId2"/>
              </a:buBlip>
            </a:pPr>
            <a:r>
              <a:rPr lang="en-US" sz="2400" b="1" dirty="0" smtClean="0"/>
              <a:t>MORE SPEED=MORE DANGER</a:t>
            </a:r>
          </a:p>
          <a:p>
            <a:pPr eaLnBrk="1" hangingPunct="1">
              <a:buFontTx/>
              <a:buBlip>
                <a:blip r:embed="rId2"/>
              </a:buBlip>
            </a:pPr>
            <a:r>
              <a:rPr lang="en-US" sz="2800" dirty="0" smtClean="0"/>
              <a:t>Also, increased speed lessens your traction and maneuverability.</a:t>
            </a:r>
          </a:p>
          <a:p>
            <a:pPr eaLnBrk="1" hangingPunct="1">
              <a:buFontTx/>
              <a:buBlip>
                <a:blip r:embed="rId2"/>
              </a:buBlip>
            </a:pPr>
            <a:r>
              <a:rPr lang="en-US" sz="2800" dirty="0" smtClean="0"/>
              <a:t>One third of driver fatalities involve speeding.</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 calcmode="lin" valueType="num">
                                      <p:cBhvr additive="base">
                                        <p:cTn id="37"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651">
                                            <p:txEl>
                                              <p:pRg st="6" end="6"/>
                                            </p:txEl>
                                          </p:spTgt>
                                        </p:tgtEl>
                                        <p:attrNameLst>
                                          <p:attrName>style.visibility</p:attrName>
                                        </p:attrNameLst>
                                      </p:cBhvr>
                                      <p:to>
                                        <p:strVal val="visible"/>
                                      </p:to>
                                    </p:set>
                                    <p:anim calcmode="lin" valueType="num">
                                      <p:cBhvr additive="base">
                                        <p:cTn id="43" dur="500" fill="hold"/>
                                        <p:tgtEl>
                                          <p:spTgt spid="2765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848600" cy="685800"/>
          </a:xfrm>
        </p:spPr>
        <p:txBody>
          <a:bodyPr/>
          <a:lstStyle/>
          <a:p>
            <a:pPr algn="l"/>
            <a:r>
              <a:rPr lang="en-US" sz="3600" b="1" dirty="0" smtClean="0">
                <a:solidFill>
                  <a:srgbClr val="A50021"/>
                </a:solidFill>
                <a:latin typeface="Times New Roman" pitchFamily="18" charset="0"/>
              </a:rPr>
              <a:t>Causes of Vehicle Crashes - Speeding</a:t>
            </a:r>
            <a:br>
              <a:rPr lang="en-US" sz="3600" b="1" dirty="0" smtClean="0">
                <a:solidFill>
                  <a:srgbClr val="A50021"/>
                </a:solidFill>
                <a:latin typeface="Times New Roman" pitchFamily="18" charset="0"/>
              </a:rPr>
            </a:br>
            <a:r>
              <a:rPr lang="en-US" sz="3600" b="1" dirty="0" smtClean="0">
                <a:solidFill>
                  <a:schemeClr val="accent4">
                    <a:lumMod val="95000"/>
                    <a:lumOff val="5000"/>
                  </a:schemeClr>
                </a:solidFill>
                <a:latin typeface="Times New Roman" pitchFamily="18" charset="0"/>
              </a:rPr>
              <a:t> </a:t>
            </a:r>
            <a:r>
              <a:rPr lang="en-US" sz="2000" b="1" dirty="0" smtClean="0">
                <a:solidFill>
                  <a:schemeClr val="accent4">
                    <a:lumMod val="95000"/>
                    <a:lumOff val="5000"/>
                  </a:schemeClr>
                </a:solidFill>
                <a:latin typeface="Times New Roman" pitchFamily="18" charset="0"/>
              </a:rPr>
              <a:t>[This driver was speeding]</a:t>
            </a:r>
            <a:r>
              <a:rPr lang="en-US" sz="3600" b="1" dirty="0" smtClean="0">
                <a:solidFill>
                  <a:schemeClr val="accent4">
                    <a:lumMod val="95000"/>
                    <a:lumOff val="5000"/>
                  </a:schemeClr>
                </a:solidFill>
                <a:latin typeface="Times New Roman" pitchFamily="18" charset="0"/>
              </a:rPr>
              <a:t> </a:t>
            </a:r>
            <a:r>
              <a:rPr lang="en-US" sz="3600" b="1" dirty="0" smtClean="0">
                <a:solidFill>
                  <a:srgbClr val="A50021"/>
                </a:solidFill>
                <a:latin typeface="Times New Roman" pitchFamily="18" charset="0"/>
              </a:rPr>
              <a:t/>
            </a:r>
            <a:br>
              <a:rPr lang="en-US" sz="3600" b="1" dirty="0" smtClean="0">
                <a:solidFill>
                  <a:srgbClr val="A50021"/>
                </a:solidFill>
                <a:latin typeface="Times New Roman" pitchFamily="18" charset="0"/>
              </a:rPr>
            </a:br>
            <a:endParaRPr lang="en-US" sz="3600" dirty="0"/>
          </a:p>
        </p:txBody>
      </p:sp>
      <p:pic>
        <p:nvPicPr>
          <p:cNvPr id="5" name="Content Placeholder 4" descr="speeding2.jpg"/>
          <p:cNvPicPr>
            <a:picLocks noGrp="1" noChangeAspect="1"/>
          </p:cNvPicPr>
          <p:nvPr>
            <p:ph idx="1"/>
          </p:nvPr>
        </p:nvPicPr>
        <p:blipFill>
          <a:blip r:embed="rId2"/>
          <a:stretch>
            <a:fillRect/>
          </a:stretch>
        </p:blipFill>
        <p:spPr>
          <a:xfrm>
            <a:off x="1600200" y="1905000"/>
            <a:ext cx="5715000" cy="4114800"/>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28</a:t>
            </a:fld>
            <a:endParaRPr lang="en-US" dirty="0"/>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0C009C3-AED5-435F-BC4E-CEFD26DC81FF}" type="slidenum">
              <a:rPr lang="en-US"/>
              <a:pPr>
                <a:defRPr/>
              </a:pPr>
              <a:t>29</a:t>
            </a:fld>
            <a:endParaRPr lang="en-US" dirty="0"/>
          </a:p>
        </p:txBody>
      </p:sp>
      <p:sp>
        <p:nvSpPr>
          <p:cNvPr id="3481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Speeding</a:t>
            </a:r>
          </a:p>
        </p:txBody>
      </p:sp>
      <p:sp>
        <p:nvSpPr>
          <p:cNvPr id="196611" name="Rectangle 3"/>
          <p:cNvSpPr>
            <a:spLocks noGrp="1" noChangeArrowheads="1"/>
          </p:cNvSpPr>
          <p:nvPr>
            <p:ph type="body" idx="1"/>
          </p:nvPr>
        </p:nvSpPr>
        <p:spPr>
          <a:xfrm>
            <a:off x="457200" y="990600"/>
            <a:ext cx="8229600" cy="5135563"/>
          </a:xfrm>
        </p:spPr>
        <p:txBody>
          <a:bodyPr/>
          <a:lstStyle/>
          <a:p>
            <a:pPr eaLnBrk="1" hangingPunct="1">
              <a:buFontTx/>
              <a:buBlip>
                <a:blip r:embed="rId2"/>
              </a:buBlip>
            </a:pPr>
            <a:r>
              <a:rPr lang="en-US" sz="2800" dirty="0" smtClean="0"/>
              <a:t>In 1974, U.S. interstate highways broadly </a:t>
            </a:r>
            <a:r>
              <a:rPr lang="en-US" sz="2800" b="1" dirty="0" smtClean="0"/>
              <a:t>reduced</a:t>
            </a:r>
            <a:r>
              <a:rPr lang="en-US" sz="2800" dirty="0" smtClean="0"/>
              <a:t> speed limits to 55 mph to save energy. </a:t>
            </a:r>
          </a:p>
          <a:p>
            <a:pPr eaLnBrk="1" hangingPunct="1">
              <a:buFontTx/>
              <a:buBlip>
                <a:blip r:embed="rId2"/>
              </a:buBlip>
            </a:pPr>
            <a:r>
              <a:rPr lang="en-US" sz="2800" dirty="0" smtClean="0"/>
              <a:t>A national drop in traffic fatalities followed from 54,000 dead Americans to 45,000.</a:t>
            </a:r>
          </a:p>
          <a:p>
            <a:pPr eaLnBrk="1" hangingPunct="1">
              <a:buFontTx/>
              <a:buBlip>
                <a:blip r:embed="rId2"/>
              </a:buBlip>
            </a:pPr>
            <a:r>
              <a:rPr lang="en-US" sz="2800" dirty="0" smtClean="0"/>
              <a:t>The actual observed speed decline was 5.8 mph – 63.4 to 57.6 mph.</a:t>
            </a:r>
          </a:p>
          <a:p>
            <a:pPr eaLnBrk="1" hangingPunct="1">
              <a:buFontTx/>
              <a:buBlip>
                <a:blip r:embed="rId2"/>
              </a:buBlip>
            </a:pPr>
            <a:r>
              <a:rPr lang="en-US" sz="2800" dirty="0" smtClean="0"/>
              <a:t>A drop of 9,000 fatalities and approx. 580,000 serious injuries in </a:t>
            </a:r>
            <a:r>
              <a:rPr lang="en-US" sz="2800" b="1" dirty="0" smtClean="0"/>
              <a:t>one year</a:t>
            </a:r>
            <a:r>
              <a:rPr lang="en-US" sz="2800" dirty="0" smtClean="0"/>
              <a:t>.</a:t>
            </a:r>
          </a:p>
          <a:p>
            <a:pPr eaLnBrk="1" hangingPunct="1">
              <a:buFontTx/>
              <a:buBlip>
                <a:blip r:embed="rId2"/>
              </a:buBlip>
            </a:pPr>
            <a:r>
              <a:rPr lang="en-US" sz="2800" dirty="0" smtClean="0"/>
              <a:t>Many of us are alive or uncrippled today because of that speed change.  </a:t>
            </a:r>
          </a:p>
        </p:txBody>
      </p:sp>
      <p:pic>
        <p:nvPicPr>
          <p:cNvPr id="34821" name="Picture 5" descr="C:\Documents and Settings\Tom\My Documents\Business\clipart\thumbnailCA5BBUMZ.jpg"/>
          <p:cNvPicPr>
            <a:picLocks noChangeAspect="1" noChangeArrowheads="1"/>
          </p:cNvPicPr>
          <p:nvPr/>
        </p:nvPicPr>
        <p:blipFill>
          <a:blip r:embed="rId3"/>
          <a:srcRect/>
          <a:stretch>
            <a:fillRect/>
          </a:stretch>
        </p:blipFill>
        <p:spPr bwMode="auto">
          <a:xfrm>
            <a:off x="6400800" y="5334000"/>
            <a:ext cx="1676400" cy="15240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 calcmode="lin" valueType="num">
                                      <p:cBhvr additive="base">
                                        <p:cTn id="7" dur="500" fill="hold"/>
                                        <p:tgtEl>
                                          <p:spTgt spid="196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6611">
                                            <p:txEl>
                                              <p:pRg st="1" end="1"/>
                                            </p:txEl>
                                          </p:spTgt>
                                        </p:tgtEl>
                                        <p:attrNameLst>
                                          <p:attrName>style.visibility</p:attrName>
                                        </p:attrNameLst>
                                      </p:cBhvr>
                                      <p:to>
                                        <p:strVal val="visible"/>
                                      </p:to>
                                    </p:set>
                                    <p:anim calcmode="lin" valueType="num">
                                      <p:cBhvr additive="base">
                                        <p:cTn id="13" dur="500" fill="hold"/>
                                        <p:tgtEl>
                                          <p:spTgt spid="196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6611">
                                            <p:txEl>
                                              <p:pRg st="2" end="2"/>
                                            </p:txEl>
                                          </p:spTgt>
                                        </p:tgtEl>
                                        <p:attrNameLst>
                                          <p:attrName>style.visibility</p:attrName>
                                        </p:attrNameLst>
                                      </p:cBhvr>
                                      <p:to>
                                        <p:strVal val="visible"/>
                                      </p:to>
                                    </p:set>
                                    <p:anim calcmode="lin" valueType="num">
                                      <p:cBhvr additive="base">
                                        <p:cTn id="19" dur="500" fill="hold"/>
                                        <p:tgtEl>
                                          <p:spTgt spid="196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6611">
                                            <p:txEl>
                                              <p:pRg st="3" end="3"/>
                                            </p:txEl>
                                          </p:spTgt>
                                        </p:tgtEl>
                                        <p:attrNameLst>
                                          <p:attrName>style.visibility</p:attrName>
                                        </p:attrNameLst>
                                      </p:cBhvr>
                                      <p:to>
                                        <p:strVal val="visible"/>
                                      </p:to>
                                    </p:set>
                                    <p:anim calcmode="lin" valueType="num">
                                      <p:cBhvr additive="base">
                                        <p:cTn id="25" dur="500" fill="hold"/>
                                        <p:tgtEl>
                                          <p:spTgt spid="196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6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6611">
                                            <p:txEl>
                                              <p:pRg st="4" end="4"/>
                                            </p:txEl>
                                          </p:spTgt>
                                        </p:tgtEl>
                                        <p:attrNameLst>
                                          <p:attrName>style.visibility</p:attrName>
                                        </p:attrNameLst>
                                      </p:cBhvr>
                                      <p:to>
                                        <p:strVal val="visible"/>
                                      </p:to>
                                    </p:set>
                                    <p:anim calcmode="lin" valueType="num">
                                      <p:cBhvr additive="base">
                                        <p:cTn id="31" dur="500" fill="hold"/>
                                        <p:tgtEl>
                                          <p:spTgt spid="1966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66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E8BF9ED-0D5E-4464-A3C1-7918A4AF7131}" type="slidenum">
              <a:rPr lang="en-US"/>
              <a:pPr>
                <a:defRPr/>
              </a:pPr>
              <a:t>3</a:t>
            </a:fld>
            <a:endParaRPr lang="en-US" dirty="0"/>
          </a:p>
        </p:txBody>
      </p:sp>
      <p:sp>
        <p:nvSpPr>
          <p:cNvPr id="11267" name="Rectangle 2"/>
          <p:cNvSpPr>
            <a:spLocks noGrp="1" noChangeArrowheads="1"/>
          </p:cNvSpPr>
          <p:nvPr>
            <p:ph type="title"/>
          </p:nvPr>
        </p:nvSpPr>
        <p:spPr>
          <a:xfrm>
            <a:off x="533400" y="0"/>
            <a:ext cx="8077200" cy="762000"/>
          </a:xfrm>
        </p:spPr>
        <p:txBody>
          <a:bodyPr/>
          <a:lstStyle/>
          <a:p>
            <a:pPr algn="l" eaLnBrk="1" hangingPunct="1"/>
            <a:r>
              <a:rPr lang="en-US" sz="3600" b="1" dirty="0" smtClean="0">
                <a:solidFill>
                  <a:srgbClr val="A50021"/>
                </a:solidFill>
                <a:latin typeface="Times New Roman" pitchFamily="18" charset="0"/>
              </a:rPr>
              <a:t>Driver Safety</a:t>
            </a:r>
          </a:p>
        </p:txBody>
      </p:sp>
      <p:sp>
        <p:nvSpPr>
          <p:cNvPr id="5123" name="Rectangle 3"/>
          <p:cNvSpPr>
            <a:spLocks noGrp="1" noChangeArrowheads="1"/>
          </p:cNvSpPr>
          <p:nvPr>
            <p:ph type="body" idx="1"/>
          </p:nvPr>
        </p:nvSpPr>
        <p:spPr>
          <a:xfrm>
            <a:off x="457200" y="914400"/>
            <a:ext cx="8229600" cy="5715000"/>
          </a:xfrm>
        </p:spPr>
        <p:txBody>
          <a:bodyPr/>
          <a:lstStyle/>
          <a:p>
            <a:pPr eaLnBrk="1" hangingPunct="1">
              <a:lnSpc>
                <a:spcPct val="80000"/>
              </a:lnSpc>
              <a:buFontTx/>
              <a:buBlip>
                <a:blip r:embed="rId2"/>
              </a:buBlip>
            </a:pPr>
            <a:r>
              <a:rPr lang="en-US" sz="2800" dirty="0" smtClean="0"/>
              <a:t>Whether you are an excellent driver or not, you still must accommodate your driving to handle all the noticeably bad drivers on the road today.</a:t>
            </a:r>
          </a:p>
          <a:p>
            <a:pPr eaLnBrk="1" hangingPunct="1">
              <a:lnSpc>
                <a:spcPct val="80000"/>
              </a:lnSpc>
              <a:buFontTx/>
              <a:buBlip>
                <a:blip r:embed="rId2"/>
              </a:buBlip>
            </a:pPr>
            <a:r>
              <a:rPr lang="en-US" sz="2800" dirty="0" smtClean="0"/>
              <a:t>I will argue in this class that </a:t>
            </a:r>
            <a:r>
              <a:rPr lang="en-US" sz="2800" b="1" dirty="0" smtClean="0"/>
              <a:t>it is worth your time and effort</a:t>
            </a:r>
            <a:r>
              <a:rPr lang="en-US" sz="2800" dirty="0" smtClean="0"/>
              <a:t> to be a safer driver.</a:t>
            </a:r>
          </a:p>
          <a:p>
            <a:pPr eaLnBrk="1" hangingPunct="1">
              <a:lnSpc>
                <a:spcPct val="80000"/>
              </a:lnSpc>
              <a:buFontTx/>
              <a:buBlip>
                <a:blip r:embed="rId2"/>
              </a:buBlip>
            </a:pPr>
            <a:r>
              <a:rPr lang="en-US" sz="2800" dirty="0" smtClean="0"/>
              <a:t>The logistics or specific behaviors of being a </a:t>
            </a:r>
            <a:r>
              <a:rPr lang="en-US" sz="2800" b="1" dirty="0" smtClean="0"/>
              <a:t>very good </a:t>
            </a:r>
            <a:r>
              <a:rPr lang="en-US" sz="2800" dirty="0" smtClean="0"/>
              <a:t>driver are quite </a:t>
            </a:r>
            <a:r>
              <a:rPr lang="en-US" sz="2800" u="sng" dirty="0" smtClean="0"/>
              <a:t>simple</a:t>
            </a:r>
            <a:r>
              <a:rPr lang="en-US" sz="2800" dirty="0" smtClean="0"/>
              <a:t> and easy to remember.</a:t>
            </a:r>
          </a:p>
          <a:p>
            <a:pPr eaLnBrk="1" hangingPunct="1">
              <a:lnSpc>
                <a:spcPct val="80000"/>
              </a:lnSpc>
              <a:buFontTx/>
              <a:buBlip>
                <a:blip r:embed="rId2"/>
              </a:buBlip>
            </a:pPr>
            <a:r>
              <a:rPr lang="en-US" sz="2800" dirty="0" smtClean="0"/>
              <a:t>The hard part is: the application of </a:t>
            </a:r>
            <a:r>
              <a:rPr lang="en-US" sz="2800" b="1" dirty="0" smtClean="0"/>
              <a:t>doing what you know you should do -</a:t>
            </a:r>
            <a:r>
              <a:rPr lang="en-US" sz="2800" dirty="0" smtClean="0"/>
              <a:t> primarily by just remembering to do it.</a:t>
            </a:r>
          </a:p>
          <a:p>
            <a:pPr eaLnBrk="1" hangingPunct="1">
              <a:lnSpc>
                <a:spcPct val="80000"/>
              </a:lnSpc>
              <a:buFontTx/>
              <a:buBlip>
                <a:blip r:embed="rId2"/>
              </a:buBlip>
            </a:pPr>
            <a:endParaRPr lang="en-US" sz="2800" dirty="0" smtClean="0"/>
          </a:p>
          <a:p>
            <a:pPr eaLnBrk="1" hangingPunct="1">
              <a:lnSpc>
                <a:spcPct val="80000"/>
              </a:lnSpc>
              <a:buFontTx/>
              <a:buBlip>
                <a:blip r:embed="rId2"/>
              </a:buBlip>
            </a:pPr>
            <a:r>
              <a:rPr lang="en-US" sz="2800" i="1" dirty="0" smtClean="0"/>
              <a:t>“That which I would do, I do not.  That which I would not do, I do</a:t>
            </a:r>
            <a:r>
              <a:rPr lang="en-US" sz="2800" dirty="0" smtClean="0"/>
              <a:t>.”  Saint Augustine</a:t>
            </a:r>
            <a:r>
              <a:rPr lang="en-US" sz="2000" dirty="0" smtClean="0"/>
              <a:t>.</a:t>
            </a:r>
          </a:p>
          <a:p>
            <a:pPr eaLnBrk="1" hangingPunct="1">
              <a:lnSpc>
                <a:spcPct val="80000"/>
              </a:lnSpc>
            </a:pPr>
            <a:endParaRPr lang="en-US" sz="20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10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5" end="5"/>
                                            </p:txEl>
                                          </p:spTgt>
                                        </p:tgtEl>
                                        <p:attrNameLst>
                                          <p:attrName>style.visibility</p:attrName>
                                        </p:attrNameLst>
                                      </p:cBhvr>
                                      <p:to>
                                        <p:strVal val="visible"/>
                                      </p:to>
                                    </p:set>
                                    <p:anim calcmode="lin" valueType="num">
                                      <p:cBhvr additive="base">
                                        <p:cTn id="31" dur="10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370004A-F130-4BF5-84E8-1D12EE9545DE}" type="slidenum">
              <a:rPr lang="en-US"/>
              <a:pPr>
                <a:defRPr/>
              </a:pPr>
              <a:t>30</a:t>
            </a:fld>
            <a:endParaRPr lang="en-US" dirty="0"/>
          </a:p>
        </p:txBody>
      </p:sp>
      <p:sp>
        <p:nvSpPr>
          <p:cNvPr id="3584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Speeding</a:t>
            </a:r>
          </a:p>
        </p:txBody>
      </p:sp>
      <p:sp>
        <p:nvSpPr>
          <p:cNvPr id="28675" name="Rectangle 3"/>
          <p:cNvSpPr>
            <a:spLocks noGrp="1" noChangeArrowheads="1"/>
          </p:cNvSpPr>
          <p:nvPr>
            <p:ph type="body" idx="1"/>
          </p:nvPr>
        </p:nvSpPr>
        <p:spPr>
          <a:xfrm>
            <a:off x="304800" y="990600"/>
            <a:ext cx="8382000" cy="5135563"/>
          </a:xfrm>
        </p:spPr>
        <p:txBody>
          <a:bodyPr/>
          <a:lstStyle/>
          <a:p>
            <a:pPr eaLnBrk="1" hangingPunct="1">
              <a:buFontTx/>
              <a:buBlip>
                <a:blip r:embed="rId2"/>
              </a:buBlip>
            </a:pPr>
            <a:r>
              <a:rPr lang="en-US" sz="2800" dirty="0" smtClean="0"/>
              <a:t>Following the 1970’s energy crisis U.S. states increased speed limits.</a:t>
            </a:r>
          </a:p>
          <a:p>
            <a:pPr eaLnBrk="1" hangingPunct="1">
              <a:buFontTx/>
              <a:buBlip>
                <a:blip r:embed="rId2"/>
              </a:buBlip>
            </a:pPr>
            <a:r>
              <a:rPr lang="en-US" sz="2800" dirty="0" smtClean="0"/>
              <a:t>Those states increasing limits from 55 to 65 mph achieved an average 10% increase in fatalities.</a:t>
            </a:r>
          </a:p>
          <a:p>
            <a:pPr eaLnBrk="1" hangingPunct="1">
              <a:buFontTx/>
              <a:buBlip>
                <a:blip r:embed="rId2"/>
              </a:buBlip>
            </a:pPr>
            <a:r>
              <a:rPr lang="en-US" sz="2800" dirty="0" smtClean="0"/>
              <a:t>States increasing speeds to 70mph achieved a 35% increase in fatalities</a:t>
            </a:r>
            <a:r>
              <a:rPr lang="en-US" sz="2800" i="1" dirty="0" smtClean="0"/>
              <a:t>.</a:t>
            </a:r>
          </a:p>
          <a:p>
            <a:pPr eaLnBrk="1" hangingPunct="1">
              <a:buFontTx/>
              <a:buBlip>
                <a:blip r:embed="rId2"/>
              </a:buBlip>
            </a:pPr>
            <a:r>
              <a:rPr lang="en-US" sz="2800" dirty="0" smtClean="0"/>
              <a:t>States increasing speeds to 75 mph killed 38% more people: </a:t>
            </a:r>
          </a:p>
          <a:p>
            <a:pPr lvl="1" eaLnBrk="1" hangingPunct="1">
              <a:buFontTx/>
              <a:buBlip>
                <a:blip r:embed="rId2"/>
              </a:buBlip>
            </a:pPr>
            <a:r>
              <a:rPr lang="en-US" sz="2400" b="1" i="1" dirty="0" smtClean="0"/>
              <a:t>Bravo! to those state representatives elected to protect the public</a:t>
            </a:r>
            <a:r>
              <a:rPr lang="en-US" sz="2400" b="1" dirty="0" smtClean="0"/>
              <a:t>.</a:t>
            </a:r>
            <a:r>
              <a:rPr lang="en-US" sz="2400" dirty="0" smtClean="0"/>
              <a:t>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675">
                                            <p:txEl>
                                              <p:pRg st="4" end="4"/>
                                            </p:txEl>
                                          </p:spTgt>
                                        </p:tgtEl>
                                        <p:attrNameLst>
                                          <p:attrName>style.visibility</p:attrName>
                                        </p:attrNameLst>
                                      </p:cBhvr>
                                      <p:to>
                                        <p:strVal val="visible"/>
                                      </p:to>
                                    </p:set>
                                    <p:anim calcmode="lin" valueType="num">
                                      <p:cBhvr additive="base">
                                        <p:cTn id="31"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1D29CB3-A299-446C-AA06-A6230B2A99A1}" type="slidenum">
              <a:rPr lang="en-US"/>
              <a:pPr>
                <a:defRPr/>
              </a:pPr>
              <a:t>31</a:t>
            </a:fld>
            <a:endParaRPr lang="en-US" dirty="0"/>
          </a:p>
        </p:txBody>
      </p:sp>
      <p:sp>
        <p:nvSpPr>
          <p:cNvPr id="3686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Speeding</a:t>
            </a:r>
          </a:p>
        </p:txBody>
      </p:sp>
      <p:sp>
        <p:nvSpPr>
          <p:cNvPr id="30723" name="Rectangle 3"/>
          <p:cNvSpPr>
            <a:spLocks noGrp="1" noChangeArrowheads="1"/>
          </p:cNvSpPr>
          <p:nvPr>
            <p:ph type="body" idx="1"/>
          </p:nvPr>
        </p:nvSpPr>
        <p:spPr>
          <a:xfrm>
            <a:off x="228600" y="990600"/>
            <a:ext cx="8458200" cy="5135563"/>
          </a:xfrm>
        </p:spPr>
        <p:txBody>
          <a:bodyPr/>
          <a:lstStyle/>
          <a:p>
            <a:pPr eaLnBrk="1" hangingPunct="1">
              <a:buFontTx/>
              <a:buNone/>
            </a:pPr>
            <a:r>
              <a:rPr lang="en-US" dirty="0" smtClean="0"/>
              <a:t>Multiple Speed Studies – Overview:</a:t>
            </a:r>
          </a:p>
          <a:p>
            <a:pPr lvl="1" eaLnBrk="1" hangingPunct="1">
              <a:buFontTx/>
              <a:buBlip>
                <a:blip r:embed="rId2"/>
              </a:buBlip>
            </a:pPr>
            <a:r>
              <a:rPr lang="en-US" dirty="0" smtClean="0"/>
              <a:t>A one percent increase in speed is believed to increase fatality risk in the range of 4 to 12%.</a:t>
            </a:r>
          </a:p>
          <a:p>
            <a:pPr lvl="1" eaLnBrk="1" hangingPunct="1">
              <a:buFontTx/>
              <a:buBlip>
                <a:blip r:embed="rId2"/>
              </a:buBlip>
            </a:pPr>
            <a:r>
              <a:rPr lang="en-US" dirty="0" smtClean="0"/>
              <a:t>Using the lower end 4% figure, a </a:t>
            </a:r>
            <a:r>
              <a:rPr lang="en-US" b="1" dirty="0" smtClean="0"/>
              <a:t>10% increase in your speed</a:t>
            </a:r>
            <a:r>
              <a:rPr lang="en-US" dirty="0" smtClean="0"/>
              <a:t> yields a </a:t>
            </a:r>
            <a:r>
              <a:rPr lang="en-US" b="1" dirty="0" smtClean="0"/>
              <a:t>40% increase in your risk</a:t>
            </a:r>
            <a:r>
              <a:rPr lang="en-US" dirty="0" smtClean="0"/>
              <a:t> of killing someone – maybe yourself.</a:t>
            </a:r>
          </a:p>
          <a:p>
            <a:pPr lvl="2" eaLnBrk="1" hangingPunct="1">
              <a:buFontTx/>
              <a:buBlip>
                <a:blip r:embed="rId2"/>
              </a:buBlip>
            </a:pPr>
            <a:r>
              <a:rPr lang="en-US" b="1" dirty="0" smtClean="0"/>
              <a:t>e.g., 60 mph to 66 mph</a:t>
            </a:r>
          </a:p>
          <a:p>
            <a:pPr lvl="1" eaLnBrk="1" hangingPunct="1">
              <a:buFontTx/>
              <a:buBlip>
                <a:blip r:embed="rId2"/>
              </a:buBlip>
            </a:pPr>
            <a:r>
              <a:rPr lang="en-US" dirty="0" smtClean="0"/>
              <a:t>Increasing your speed from 60mph to 72 mph gives an 80% (nearly double) risk of creating a fatality.</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F7B5CEF-C9B0-4A90-8B4A-D0BBFD74CCCC}" type="slidenum">
              <a:rPr lang="en-US"/>
              <a:pPr>
                <a:defRPr/>
              </a:pPr>
              <a:t>32</a:t>
            </a:fld>
            <a:endParaRPr lang="en-US" dirty="0"/>
          </a:p>
        </p:txBody>
      </p:sp>
      <p:sp>
        <p:nvSpPr>
          <p:cNvPr id="3789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Speeding</a:t>
            </a:r>
          </a:p>
        </p:txBody>
      </p:sp>
      <p:sp>
        <p:nvSpPr>
          <p:cNvPr id="31747" name="Rectangle 3"/>
          <p:cNvSpPr>
            <a:spLocks noGrp="1" noChangeArrowheads="1"/>
          </p:cNvSpPr>
          <p:nvPr>
            <p:ph type="body" idx="1"/>
          </p:nvPr>
        </p:nvSpPr>
        <p:spPr>
          <a:xfrm>
            <a:off x="228600" y="990600"/>
            <a:ext cx="8458200" cy="5135563"/>
          </a:xfrm>
        </p:spPr>
        <p:txBody>
          <a:bodyPr/>
          <a:lstStyle/>
          <a:p>
            <a:pPr eaLnBrk="1" hangingPunct="1">
              <a:buFontTx/>
              <a:buBlip>
                <a:blip r:embed="rId2"/>
              </a:buBlip>
            </a:pPr>
            <a:r>
              <a:rPr lang="en-US" dirty="0" smtClean="0"/>
              <a:t>In 2003, 27 U.S. states offered cars for sale with top speeds up to 240 mph.</a:t>
            </a:r>
          </a:p>
          <a:p>
            <a:pPr eaLnBrk="1" hangingPunct="1">
              <a:buFontTx/>
              <a:buBlip>
                <a:blip r:embed="rId2"/>
              </a:buBlip>
            </a:pPr>
            <a:r>
              <a:rPr lang="en-US" dirty="0" smtClean="0"/>
              <a:t>Quickest way to kill a young driver:  give them or help them buy a “fast” car.</a:t>
            </a:r>
          </a:p>
          <a:p>
            <a:pPr lvl="1" eaLnBrk="1" hangingPunct="1">
              <a:buFontTx/>
              <a:buBlip>
                <a:blip r:embed="rId2"/>
              </a:buBlip>
            </a:pPr>
            <a:r>
              <a:rPr lang="en-US" dirty="0" smtClean="0"/>
              <a:t>A truly loving gift!</a:t>
            </a:r>
          </a:p>
          <a:p>
            <a:pPr eaLnBrk="1" hangingPunct="1">
              <a:buFontTx/>
              <a:buBlip>
                <a:blip r:embed="rId2"/>
              </a:buBlip>
            </a:pPr>
            <a:r>
              <a:rPr lang="en-US" dirty="0" smtClean="0"/>
              <a:t>Excess Speed kills, cripples and destroys peoples lives.</a:t>
            </a:r>
          </a:p>
          <a:p>
            <a:pPr eaLnBrk="1" hangingPunct="1">
              <a:buFontTx/>
              <a:buBlip>
                <a:blip r:embed="rId2"/>
              </a:buBlip>
            </a:pPr>
            <a:r>
              <a:rPr lang="en-US" dirty="0" smtClean="0"/>
              <a:t>We all need to reconsider our attitudes about it.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a:lstStyle/>
          <a:p>
            <a:pPr algn="l"/>
            <a:r>
              <a:rPr lang="en-US" sz="3600" b="1" dirty="0" smtClean="0">
                <a:solidFill>
                  <a:srgbClr val="A50021"/>
                </a:solidFill>
                <a:latin typeface="Times New Roman" pitchFamily="18" charset="0"/>
              </a:rPr>
              <a:t>Causes of Vehicle Crashes - Speeding</a:t>
            </a:r>
            <a:endParaRPr lang="en-US" sz="3600" dirty="0"/>
          </a:p>
        </p:txBody>
      </p:sp>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33</a:t>
            </a:fld>
            <a:endParaRPr lang="en-US" dirty="0"/>
          </a:p>
        </p:txBody>
      </p:sp>
      <p:pic>
        <p:nvPicPr>
          <p:cNvPr id="159746" name="Picture 2" descr="C:\Documents and Settings\Tom\My Documents\Business\Driver Safety\crashphoto.bytype\speedinghitsemi.jpg"/>
          <p:cNvPicPr>
            <a:picLocks noGrp="1" noChangeAspect="1" noChangeArrowheads="1"/>
          </p:cNvPicPr>
          <p:nvPr>
            <p:ph idx="1"/>
          </p:nvPr>
        </p:nvPicPr>
        <p:blipFill>
          <a:blip r:embed="rId2"/>
          <a:srcRect/>
          <a:stretch>
            <a:fillRect/>
          </a:stretch>
        </p:blipFill>
        <p:spPr bwMode="auto">
          <a:xfrm>
            <a:off x="990600" y="1295400"/>
            <a:ext cx="6934200" cy="4724400"/>
          </a:xfrm>
          <a:prstGeom prst="rect">
            <a:avLst/>
          </a:prstGeom>
          <a:noFill/>
        </p:spPr>
      </p:pic>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6B239A9D-03F8-41B3-9929-5B1E99F9057C}" type="slidenum">
              <a:rPr lang="en-US"/>
              <a:pPr>
                <a:defRPr/>
              </a:pPr>
              <a:t>34</a:t>
            </a:fld>
            <a:endParaRPr lang="en-US" dirty="0"/>
          </a:p>
        </p:txBody>
      </p:sp>
      <p:sp>
        <p:nvSpPr>
          <p:cNvPr id="3891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Alcohol</a:t>
            </a:r>
          </a:p>
        </p:txBody>
      </p:sp>
      <p:sp>
        <p:nvSpPr>
          <p:cNvPr id="33795" name="Rectangle 3"/>
          <p:cNvSpPr>
            <a:spLocks noGrp="1" noChangeArrowheads="1"/>
          </p:cNvSpPr>
          <p:nvPr>
            <p:ph type="body" idx="1"/>
          </p:nvPr>
        </p:nvSpPr>
        <p:spPr>
          <a:xfrm>
            <a:off x="304800" y="914400"/>
            <a:ext cx="8382000" cy="5211763"/>
          </a:xfrm>
        </p:spPr>
        <p:txBody>
          <a:bodyPr/>
          <a:lstStyle/>
          <a:p>
            <a:pPr eaLnBrk="1" hangingPunct="1">
              <a:lnSpc>
                <a:spcPct val="90000"/>
              </a:lnSpc>
              <a:buFontTx/>
              <a:buNone/>
            </a:pPr>
            <a:r>
              <a:rPr lang="en-US" sz="2800" b="1" u="sng" dirty="0" smtClean="0"/>
              <a:t>Alcohol</a:t>
            </a:r>
            <a:r>
              <a:rPr lang="en-US" sz="2800" dirty="0" smtClean="0"/>
              <a:t>:</a:t>
            </a:r>
          </a:p>
          <a:p>
            <a:pPr eaLnBrk="1" hangingPunct="1">
              <a:lnSpc>
                <a:spcPct val="90000"/>
              </a:lnSpc>
              <a:buFontTx/>
              <a:buBlip>
                <a:blip r:embed="rId2"/>
              </a:buBlip>
            </a:pPr>
            <a:r>
              <a:rPr lang="en-US" sz="2800" dirty="0" smtClean="0"/>
              <a:t>Alcohol is a nervous system depressant, it slows/suppresses/interferes with nerve function. </a:t>
            </a:r>
          </a:p>
          <a:p>
            <a:pPr eaLnBrk="1" hangingPunct="1">
              <a:lnSpc>
                <a:spcPct val="90000"/>
              </a:lnSpc>
              <a:buFontTx/>
              <a:buBlip>
                <a:blip r:embed="rId2"/>
              </a:buBlip>
            </a:pPr>
            <a:r>
              <a:rPr lang="en-US" sz="2800" dirty="0" smtClean="0"/>
              <a:t>In 2002, over 16,000 vehicle </a:t>
            </a:r>
            <a:r>
              <a:rPr lang="en-US" sz="2800" b="1" dirty="0" smtClean="0"/>
              <a:t>fatalities</a:t>
            </a:r>
            <a:r>
              <a:rPr lang="en-US" sz="2800" dirty="0" smtClean="0"/>
              <a:t> were alcohol related.</a:t>
            </a:r>
          </a:p>
          <a:p>
            <a:pPr lvl="1" eaLnBrk="1" hangingPunct="1">
              <a:lnSpc>
                <a:spcPct val="90000"/>
              </a:lnSpc>
              <a:buFontTx/>
              <a:buBlip>
                <a:blip r:embed="rId2"/>
              </a:buBlip>
            </a:pPr>
            <a:r>
              <a:rPr lang="en-US" sz="2400" b="1" dirty="0" smtClean="0"/>
              <a:t>About 40% of total annual fatalities.</a:t>
            </a:r>
          </a:p>
          <a:p>
            <a:pPr eaLnBrk="1" hangingPunct="1">
              <a:lnSpc>
                <a:spcPct val="90000"/>
              </a:lnSpc>
              <a:buFontTx/>
              <a:buBlip>
                <a:blip r:embed="rId2"/>
              </a:buBlip>
            </a:pPr>
            <a:r>
              <a:rPr lang="en-US" sz="2800" dirty="0" smtClean="0"/>
              <a:t>The more severe a crash, the more likely alcohol was involved.</a:t>
            </a:r>
          </a:p>
          <a:p>
            <a:pPr eaLnBrk="1" hangingPunct="1">
              <a:lnSpc>
                <a:spcPct val="90000"/>
              </a:lnSpc>
              <a:buFontTx/>
              <a:buBlip>
                <a:blip r:embed="rId2"/>
              </a:buBlip>
            </a:pPr>
            <a:r>
              <a:rPr lang="en-US" sz="2800" dirty="0" smtClean="0"/>
              <a:t>Alcohol works quickly to distort depth perception, and it adversely affects focus and peripheral vision.</a:t>
            </a:r>
          </a:p>
          <a:p>
            <a:pPr eaLnBrk="1" hangingPunct="1">
              <a:lnSpc>
                <a:spcPct val="90000"/>
              </a:lnSpc>
              <a:buFontTx/>
              <a:buBlip>
                <a:blip r:embed="rId2"/>
              </a:buBlip>
            </a:pPr>
            <a:endParaRPr lang="en-US" sz="2800" dirty="0" smtClean="0"/>
          </a:p>
        </p:txBody>
      </p:sp>
      <p:pic>
        <p:nvPicPr>
          <p:cNvPr id="38917" name="Picture 5" descr="C:\Documents and Settings\Tom\My Documents\Business\clipart\thumbnailCA9D1K79.jpg"/>
          <p:cNvPicPr>
            <a:picLocks noChangeAspect="1" noChangeArrowheads="1"/>
          </p:cNvPicPr>
          <p:nvPr/>
        </p:nvPicPr>
        <p:blipFill>
          <a:blip r:embed="rId3"/>
          <a:srcRect/>
          <a:stretch>
            <a:fillRect/>
          </a:stretch>
        </p:blipFill>
        <p:spPr bwMode="auto">
          <a:xfrm>
            <a:off x="3657600" y="5181600"/>
            <a:ext cx="1333500" cy="15240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795">
                                            <p:txEl>
                                              <p:pRg st="3" end="3"/>
                                            </p:txEl>
                                          </p:spTgt>
                                        </p:tgtEl>
                                        <p:attrNameLst>
                                          <p:attrName>style.visibility</p:attrName>
                                        </p:attrNameLst>
                                      </p:cBhvr>
                                      <p:to>
                                        <p:strVal val="visible"/>
                                      </p:to>
                                    </p:set>
                                    <p:anim calcmode="lin" valueType="num">
                                      <p:cBhvr additive="base">
                                        <p:cTn id="25"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795">
                                            <p:txEl>
                                              <p:pRg st="4" end="4"/>
                                            </p:txEl>
                                          </p:spTgt>
                                        </p:tgtEl>
                                        <p:attrNameLst>
                                          <p:attrName>style.visibility</p:attrName>
                                        </p:attrNameLst>
                                      </p:cBhvr>
                                      <p:to>
                                        <p:strVal val="visible"/>
                                      </p:to>
                                    </p:set>
                                    <p:anim calcmode="lin" valueType="num">
                                      <p:cBhvr additive="base">
                                        <p:cTn id="31"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795">
                                            <p:txEl>
                                              <p:pRg st="5" end="5"/>
                                            </p:txEl>
                                          </p:spTgt>
                                        </p:tgtEl>
                                        <p:attrNameLst>
                                          <p:attrName>style.visibility</p:attrName>
                                        </p:attrNameLst>
                                      </p:cBhvr>
                                      <p:to>
                                        <p:strVal val="visible"/>
                                      </p:to>
                                    </p:set>
                                    <p:anim calcmode="lin" valueType="num">
                                      <p:cBhvr additive="base">
                                        <p:cTn id="37" dur="5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379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88B7C26-8FFF-4522-BFEC-42EB11210194}" type="slidenum">
              <a:rPr lang="en-US"/>
              <a:pPr>
                <a:defRPr/>
              </a:pPr>
              <a:t>35</a:t>
            </a:fld>
            <a:endParaRPr lang="en-US" dirty="0"/>
          </a:p>
        </p:txBody>
      </p:sp>
      <p:sp>
        <p:nvSpPr>
          <p:cNvPr id="3993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Alcohol</a:t>
            </a:r>
          </a:p>
        </p:txBody>
      </p:sp>
      <p:sp>
        <p:nvSpPr>
          <p:cNvPr id="34819" name="Rectangle 3"/>
          <p:cNvSpPr>
            <a:spLocks noGrp="1" noChangeArrowheads="1"/>
          </p:cNvSpPr>
          <p:nvPr>
            <p:ph type="body" idx="1"/>
          </p:nvPr>
        </p:nvSpPr>
        <p:spPr>
          <a:xfrm>
            <a:off x="304800" y="990600"/>
            <a:ext cx="8382000" cy="5135563"/>
          </a:xfrm>
        </p:spPr>
        <p:txBody>
          <a:bodyPr/>
          <a:lstStyle/>
          <a:p>
            <a:pPr eaLnBrk="1" hangingPunct="1">
              <a:buFontTx/>
              <a:buBlip>
                <a:blip r:embed="rId2"/>
              </a:buBlip>
            </a:pPr>
            <a:r>
              <a:rPr lang="en-US" dirty="0" smtClean="0"/>
              <a:t>Drivers do things under the influence of alcohol that they would not do if completely sober.</a:t>
            </a:r>
          </a:p>
          <a:p>
            <a:pPr eaLnBrk="1" hangingPunct="1">
              <a:buFontTx/>
              <a:buBlip>
                <a:blip r:embed="rId2"/>
              </a:buBlip>
            </a:pPr>
            <a:r>
              <a:rPr lang="en-US" dirty="0" smtClean="0"/>
              <a:t>Thus alcohol influenced driving is </a:t>
            </a:r>
            <a:r>
              <a:rPr lang="en-US" i="1" dirty="0" smtClean="0"/>
              <a:t>more than just the impairment of driving skills</a:t>
            </a:r>
            <a:r>
              <a:rPr lang="en-US" dirty="0" smtClean="0"/>
              <a:t>.</a:t>
            </a:r>
          </a:p>
          <a:p>
            <a:pPr eaLnBrk="1" hangingPunct="1">
              <a:buFontTx/>
              <a:buBlip>
                <a:blip r:embed="rId2"/>
              </a:buBlip>
            </a:pPr>
            <a:r>
              <a:rPr lang="en-US" dirty="0" smtClean="0"/>
              <a:t>Drinking drivers make poor </a:t>
            </a:r>
            <a:r>
              <a:rPr lang="en-US" b="1" dirty="0" smtClean="0"/>
              <a:t>to bad decisions</a:t>
            </a:r>
            <a:r>
              <a:rPr lang="en-US" dirty="0" smtClean="0"/>
              <a:t>.</a:t>
            </a:r>
          </a:p>
          <a:p>
            <a:pPr eaLnBrk="1" hangingPunct="1">
              <a:buFontTx/>
              <a:buBlip>
                <a:blip r:embed="rId2"/>
              </a:buBlip>
            </a:pPr>
            <a:r>
              <a:rPr lang="en-US" dirty="0" smtClean="0"/>
              <a:t>Alcohol influenced drivers tend to </a:t>
            </a:r>
            <a:r>
              <a:rPr lang="en-US" i="1" dirty="0" smtClean="0"/>
              <a:t>accept higher risks</a:t>
            </a:r>
            <a:r>
              <a:rPr lang="en-US" dirty="0" smtClean="0"/>
              <a:t> and </a:t>
            </a:r>
            <a:r>
              <a:rPr lang="en-US" i="1" dirty="0" smtClean="0"/>
              <a:t>higher speeds</a:t>
            </a:r>
            <a:r>
              <a:rPr lang="en-US" dirty="0" smtClean="0"/>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7EE47EA-BAAF-4222-9D2A-FFF11DED2D52}" type="slidenum">
              <a:rPr lang="en-US"/>
              <a:pPr>
                <a:defRPr/>
              </a:pPr>
              <a:t>36</a:t>
            </a:fld>
            <a:endParaRPr lang="en-US" dirty="0"/>
          </a:p>
        </p:txBody>
      </p:sp>
      <p:sp>
        <p:nvSpPr>
          <p:cNvPr id="4096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Alcohol</a:t>
            </a:r>
          </a:p>
        </p:txBody>
      </p:sp>
      <p:sp>
        <p:nvSpPr>
          <p:cNvPr id="35843" name="Rectangle 3"/>
          <p:cNvSpPr>
            <a:spLocks noGrp="1" noChangeArrowheads="1"/>
          </p:cNvSpPr>
          <p:nvPr>
            <p:ph type="body" idx="1"/>
          </p:nvPr>
        </p:nvSpPr>
        <p:spPr>
          <a:xfrm>
            <a:off x="304800" y="762000"/>
            <a:ext cx="8382000" cy="5364163"/>
          </a:xfrm>
        </p:spPr>
        <p:txBody>
          <a:bodyPr/>
          <a:lstStyle/>
          <a:p>
            <a:pPr eaLnBrk="1" hangingPunct="1">
              <a:buFontTx/>
              <a:buBlip>
                <a:blip r:embed="rId2"/>
              </a:buBlip>
            </a:pPr>
            <a:r>
              <a:rPr lang="en-US" dirty="0" smtClean="0"/>
              <a:t>Roughly equal amounts of alcohol in 12 ounce beer, 4 ounces wine, or 1.27 ounces 80 proof liquor (Evans).</a:t>
            </a:r>
          </a:p>
          <a:p>
            <a:pPr eaLnBrk="1" hangingPunct="1">
              <a:buFontTx/>
              <a:buBlip>
                <a:blip r:embed="rId2"/>
              </a:buBlip>
            </a:pPr>
            <a:r>
              <a:rPr lang="en-US" dirty="0" smtClean="0"/>
              <a:t>Rule of thumb: one regular beer = one regular wine = one shot of liquor.</a:t>
            </a:r>
          </a:p>
          <a:p>
            <a:pPr lvl="1" eaLnBrk="1" hangingPunct="1">
              <a:buFontTx/>
              <a:buBlip>
                <a:blip r:embed="rId2"/>
              </a:buBlip>
            </a:pPr>
            <a:r>
              <a:rPr lang="en-US" dirty="0" smtClean="0"/>
              <a:t>Remember many cocktails/mixed drinks have </a:t>
            </a:r>
            <a:r>
              <a:rPr lang="en-US" b="1" dirty="0" smtClean="0"/>
              <a:t>more</a:t>
            </a:r>
            <a:r>
              <a:rPr lang="en-US" dirty="0" smtClean="0"/>
              <a:t> than one shot.</a:t>
            </a:r>
          </a:p>
          <a:p>
            <a:pPr lvl="1" eaLnBrk="1" hangingPunct="1">
              <a:buFontTx/>
              <a:buBlip>
                <a:blip r:embed="rId2"/>
              </a:buBlip>
            </a:pPr>
            <a:endParaRPr lang="en-US" dirty="0" smtClean="0"/>
          </a:p>
        </p:txBody>
      </p:sp>
      <p:pic>
        <p:nvPicPr>
          <p:cNvPr id="43009" name="Picture 1" descr="C:\Documents and Settings\Tom\My Documents\Business\Driver Safety\crashphoto.bytype\drunkdriverNJ.jpg"/>
          <p:cNvPicPr>
            <a:picLocks noChangeAspect="1" noChangeArrowheads="1"/>
          </p:cNvPicPr>
          <p:nvPr/>
        </p:nvPicPr>
        <p:blipFill>
          <a:blip r:embed="rId3"/>
          <a:srcRect/>
          <a:stretch>
            <a:fillRect/>
          </a:stretch>
        </p:blipFill>
        <p:spPr bwMode="auto">
          <a:xfrm>
            <a:off x="1676400" y="4343400"/>
            <a:ext cx="5791200" cy="2362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FE0C692-1A75-4174-A76D-ACACE8340698}" type="slidenum">
              <a:rPr lang="en-US"/>
              <a:pPr>
                <a:defRPr/>
              </a:pPr>
              <a:t>37</a:t>
            </a:fld>
            <a:endParaRPr lang="en-US" dirty="0"/>
          </a:p>
        </p:txBody>
      </p:sp>
      <p:sp>
        <p:nvSpPr>
          <p:cNvPr id="4198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Alcohol</a:t>
            </a:r>
          </a:p>
        </p:txBody>
      </p:sp>
      <p:sp>
        <p:nvSpPr>
          <p:cNvPr id="36867" name="Rectangle 3"/>
          <p:cNvSpPr>
            <a:spLocks noGrp="1" noChangeArrowheads="1"/>
          </p:cNvSpPr>
          <p:nvPr>
            <p:ph type="body" idx="1"/>
          </p:nvPr>
        </p:nvSpPr>
        <p:spPr>
          <a:xfrm>
            <a:off x="457200" y="1066800"/>
            <a:ext cx="8229600" cy="5059363"/>
          </a:xfrm>
        </p:spPr>
        <p:txBody>
          <a:bodyPr/>
          <a:lstStyle/>
          <a:p>
            <a:pPr eaLnBrk="1" hangingPunct="1">
              <a:lnSpc>
                <a:spcPct val="90000"/>
              </a:lnSpc>
              <a:buFontTx/>
              <a:buBlip>
                <a:blip r:embed="rId2"/>
              </a:buBlip>
            </a:pPr>
            <a:r>
              <a:rPr lang="en-US" dirty="0" smtClean="0"/>
              <a:t>The </a:t>
            </a:r>
            <a:r>
              <a:rPr lang="en-US" b="1" dirty="0" smtClean="0"/>
              <a:t>approximate</a:t>
            </a:r>
            <a:r>
              <a:rPr lang="en-US" dirty="0" smtClean="0"/>
              <a:t> rate at which alcohol is metabolized is .015 B.A.L. units per hour.</a:t>
            </a:r>
          </a:p>
          <a:p>
            <a:pPr eaLnBrk="1" hangingPunct="1">
              <a:lnSpc>
                <a:spcPct val="90000"/>
              </a:lnSpc>
              <a:buFontTx/>
              <a:buBlip>
                <a:blip r:embed="rId2"/>
              </a:buBlip>
            </a:pPr>
            <a:r>
              <a:rPr lang="en-US" dirty="0" smtClean="0"/>
              <a:t>However this </a:t>
            </a:r>
            <a:r>
              <a:rPr lang="en-US" i="1" dirty="0" smtClean="0"/>
              <a:t>varies widely</a:t>
            </a:r>
            <a:r>
              <a:rPr lang="en-US" dirty="0" smtClean="0"/>
              <a:t> among individuals and is dependent on many factors.</a:t>
            </a:r>
          </a:p>
          <a:p>
            <a:pPr eaLnBrk="1" hangingPunct="1">
              <a:lnSpc>
                <a:spcPct val="90000"/>
              </a:lnSpc>
              <a:buFontTx/>
              <a:buBlip>
                <a:blip r:embed="rId2"/>
              </a:buBlip>
            </a:pPr>
            <a:r>
              <a:rPr lang="en-US" dirty="0" smtClean="0"/>
              <a:t>B.A.L. varies (per drink) with weight of the person.</a:t>
            </a:r>
          </a:p>
          <a:p>
            <a:pPr eaLnBrk="1" hangingPunct="1">
              <a:lnSpc>
                <a:spcPct val="90000"/>
              </a:lnSpc>
              <a:buFontTx/>
              <a:buBlip>
                <a:blip r:embed="rId2"/>
              </a:buBlip>
            </a:pPr>
            <a:r>
              <a:rPr lang="en-US" dirty="0" smtClean="0"/>
              <a:t>The following information is highly generalized; i.e., your case may be very different.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717B503-3DD8-4098-9991-2A4111B4B411}" type="slidenum">
              <a:rPr lang="en-US"/>
              <a:pPr>
                <a:defRPr/>
              </a:pPr>
              <a:t>38</a:t>
            </a:fld>
            <a:endParaRPr lang="en-US" dirty="0"/>
          </a:p>
        </p:txBody>
      </p:sp>
      <p:sp>
        <p:nvSpPr>
          <p:cNvPr id="43011" name="Rectangle 2"/>
          <p:cNvSpPr>
            <a:spLocks noGrp="1" noChangeArrowheads="1"/>
          </p:cNvSpPr>
          <p:nvPr>
            <p:ph type="title"/>
          </p:nvPr>
        </p:nvSpPr>
        <p:spPr>
          <a:xfrm>
            <a:off x="381000" y="0"/>
            <a:ext cx="8229600" cy="990600"/>
          </a:xfrm>
        </p:spPr>
        <p:txBody>
          <a:bodyPr/>
          <a:lstStyle/>
          <a:p>
            <a:pPr algn="l" eaLnBrk="1" hangingPunct="1"/>
            <a:r>
              <a:rPr lang="en-US" sz="4000" b="1" dirty="0" smtClean="0">
                <a:solidFill>
                  <a:srgbClr val="A50021"/>
                </a:solidFill>
                <a:latin typeface="Times New Roman" pitchFamily="18" charset="0"/>
              </a:rPr>
              <a:t>Causes of Vehicle Crashes - Alcohol</a:t>
            </a:r>
          </a:p>
        </p:txBody>
      </p:sp>
      <p:sp>
        <p:nvSpPr>
          <p:cNvPr id="60419" name="Rectangle 3"/>
          <p:cNvSpPr>
            <a:spLocks noGrp="1" noChangeArrowheads="1"/>
          </p:cNvSpPr>
          <p:nvPr>
            <p:ph type="body" idx="1"/>
          </p:nvPr>
        </p:nvSpPr>
        <p:spPr>
          <a:xfrm>
            <a:off x="304800" y="838200"/>
            <a:ext cx="8458200" cy="4754563"/>
          </a:xfrm>
        </p:spPr>
        <p:txBody>
          <a:bodyPr/>
          <a:lstStyle/>
          <a:p>
            <a:pPr eaLnBrk="1" hangingPunct="1">
              <a:buFontTx/>
              <a:buBlip>
                <a:blip r:embed="rId2"/>
              </a:buBlip>
            </a:pPr>
            <a:r>
              <a:rPr lang="en-US" sz="2800" dirty="0" smtClean="0"/>
              <a:t>Two </a:t>
            </a:r>
            <a:r>
              <a:rPr lang="en-US" sz="2800" i="1" dirty="0" smtClean="0"/>
              <a:t>standard</a:t>
            </a:r>
            <a:r>
              <a:rPr lang="en-US" sz="2800" dirty="0" smtClean="0"/>
              <a:t> alcoholic beverages give an </a:t>
            </a:r>
            <a:r>
              <a:rPr lang="en-US" sz="2800" i="1" dirty="0" smtClean="0"/>
              <a:t>average</a:t>
            </a:r>
            <a:r>
              <a:rPr lang="en-US" sz="2800" dirty="0" smtClean="0"/>
              <a:t> size person peak B.A.L of .045%</a:t>
            </a:r>
          </a:p>
          <a:p>
            <a:pPr eaLnBrk="1" hangingPunct="1">
              <a:buFontTx/>
              <a:buBlip>
                <a:blip r:embed="rId2"/>
              </a:buBlip>
            </a:pPr>
            <a:r>
              <a:rPr lang="en-US" sz="2800" dirty="0" smtClean="0"/>
              <a:t>Result: judgment altered, lowered alertness, reduced reaction time.</a:t>
            </a:r>
          </a:p>
          <a:p>
            <a:pPr lvl="1" eaLnBrk="1" hangingPunct="1">
              <a:buFontTx/>
              <a:buBlip>
                <a:blip r:embed="rId2"/>
              </a:buBlip>
            </a:pPr>
            <a:r>
              <a:rPr lang="en-US" b="1" dirty="0" smtClean="0"/>
              <a:t>Dangerous combination for a driver.</a:t>
            </a:r>
          </a:p>
          <a:p>
            <a:pPr eaLnBrk="1" hangingPunct="1">
              <a:buFontTx/>
              <a:buBlip>
                <a:blip r:embed="rId2"/>
              </a:buBlip>
            </a:pPr>
            <a:r>
              <a:rPr lang="en-US" sz="2800" b="1" u="sng" dirty="0" smtClean="0"/>
              <a:t>Any</a:t>
            </a:r>
            <a:r>
              <a:rPr lang="en-US" sz="2800" u="sng" dirty="0" smtClean="0"/>
              <a:t> measurable B.A.L. will adversely affect driving behavior</a:t>
            </a:r>
            <a:r>
              <a:rPr lang="en-US" sz="2800" dirty="0" smtClean="0"/>
              <a:t>.</a:t>
            </a:r>
          </a:p>
          <a:p>
            <a:pPr eaLnBrk="1" hangingPunct="1">
              <a:buFontTx/>
              <a:buBlip>
                <a:blip r:embed="rId2"/>
              </a:buBlip>
            </a:pPr>
            <a:endParaRPr lang="en-US" sz="2800" b="1" u="sng" dirty="0" smtClean="0"/>
          </a:p>
        </p:txBody>
      </p:sp>
      <p:pic>
        <p:nvPicPr>
          <p:cNvPr id="40961" name="Picture 1" descr="C:\Documents and Settings\Tom\My Documents\Business\clipart\thumbnailCAKSVHWF.jpg"/>
          <p:cNvPicPr>
            <a:picLocks noChangeAspect="1" noChangeArrowheads="1"/>
          </p:cNvPicPr>
          <p:nvPr/>
        </p:nvPicPr>
        <p:blipFill>
          <a:blip r:embed="rId3"/>
          <a:srcRect/>
          <a:stretch>
            <a:fillRect/>
          </a:stretch>
        </p:blipFill>
        <p:spPr bwMode="auto">
          <a:xfrm>
            <a:off x="2590800" y="4495800"/>
            <a:ext cx="3200400" cy="21336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0419">
                                            <p:txEl>
                                              <p:pRg st="3" end="3"/>
                                            </p:txEl>
                                          </p:spTgt>
                                        </p:tgtEl>
                                        <p:attrNameLst>
                                          <p:attrName>style.visibility</p:attrName>
                                        </p:attrNameLst>
                                      </p:cBhvr>
                                      <p:to>
                                        <p:strVal val="visible"/>
                                      </p:to>
                                    </p:set>
                                    <p:anim calcmode="lin" valueType="num">
                                      <p:cBhvr additive="base">
                                        <p:cTn id="25" dur="500" fill="hold"/>
                                        <p:tgtEl>
                                          <p:spTgt spid="604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04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0308848-CA7E-46C3-86B1-4FF5169A4520}" type="slidenum">
              <a:rPr lang="en-US"/>
              <a:pPr>
                <a:defRPr/>
              </a:pPr>
              <a:t>39</a:t>
            </a:fld>
            <a:endParaRPr lang="en-US" dirty="0"/>
          </a:p>
        </p:txBody>
      </p:sp>
      <p:sp>
        <p:nvSpPr>
          <p:cNvPr id="44035" name="Rectangle 2"/>
          <p:cNvSpPr>
            <a:spLocks noGrp="1" noChangeArrowheads="1"/>
          </p:cNvSpPr>
          <p:nvPr>
            <p:ph type="title"/>
          </p:nvPr>
        </p:nvSpPr>
        <p:spPr>
          <a:xfrm>
            <a:off x="457200" y="0"/>
            <a:ext cx="8229600" cy="914400"/>
          </a:xfrm>
        </p:spPr>
        <p:txBody>
          <a:bodyPr/>
          <a:lstStyle/>
          <a:p>
            <a:pPr algn="l" eaLnBrk="1" hangingPunct="1"/>
            <a:r>
              <a:rPr lang="en-US" sz="4000" b="1" dirty="0" smtClean="0">
                <a:solidFill>
                  <a:srgbClr val="A50021"/>
                </a:solidFill>
                <a:latin typeface="Times New Roman" pitchFamily="18" charset="0"/>
              </a:rPr>
              <a:t>Causes of Vehicle Crashes - Alcohol</a:t>
            </a:r>
          </a:p>
        </p:txBody>
      </p:sp>
      <p:sp>
        <p:nvSpPr>
          <p:cNvPr id="59395" name="Rectangle 3"/>
          <p:cNvSpPr>
            <a:spLocks noGrp="1" noChangeArrowheads="1"/>
          </p:cNvSpPr>
          <p:nvPr>
            <p:ph type="body" idx="1"/>
          </p:nvPr>
        </p:nvSpPr>
        <p:spPr>
          <a:xfrm>
            <a:off x="457200" y="914400"/>
            <a:ext cx="8229600" cy="5211763"/>
          </a:xfrm>
        </p:spPr>
        <p:txBody>
          <a:bodyPr/>
          <a:lstStyle/>
          <a:p>
            <a:pPr eaLnBrk="1" hangingPunct="1">
              <a:lnSpc>
                <a:spcPct val="90000"/>
              </a:lnSpc>
              <a:buFontTx/>
              <a:buBlip>
                <a:blip r:embed="rId2"/>
              </a:buBlip>
            </a:pPr>
            <a:r>
              <a:rPr lang="en-US" sz="2800" dirty="0" smtClean="0"/>
              <a:t>In all U.S. states the B.A.L. defining DUI, “drunk driving,” is .08%</a:t>
            </a:r>
          </a:p>
          <a:p>
            <a:pPr eaLnBrk="1" hangingPunct="1">
              <a:lnSpc>
                <a:spcPct val="90000"/>
              </a:lnSpc>
              <a:buFontTx/>
              <a:buBlip>
                <a:blip r:embed="rId2"/>
              </a:buBlip>
            </a:pPr>
            <a:r>
              <a:rPr lang="en-US" sz="2800" dirty="0" smtClean="0"/>
              <a:t>Realize that “drunk” is a term with no precise definition.</a:t>
            </a:r>
          </a:p>
          <a:p>
            <a:pPr eaLnBrk="1" hangingPunct="1">
              <a:lnSpc>
                <a:spcPct val="90000"/>
              </a:lnSpc>
              <a:buFontTx/>
              <a:buBlip>
                <a:blip r:embed="rId2"/>
              </a:buBlip>
            </a:pPr>
            <a:r>
              <a:rPr lang="en-US" sz="2800" dirty="0" smtClean="0"/>
              <a:t>The .08 level is arbitrary and influenced by lobbyists.</a:t>
            </a:r>
          </a:p>
          <a:p>
            <a:pPr eaLnBrk="1" hangingPunct="1">
              <a:lnSpc>
                <a:spcPct val="90000"/>
              </a:lnSpc>
              <a:buFontTx/>
              <a:buBlip>
                <a:blip r:embed="rId2"/>
              </a:buBlip>
            </a:pPr>
            <a:r>
              <a:rPr lang="en-US" sz="2800" dirty="0" smtClean="0"/>
              <a:t>The truth is that you are significantly impaired as a driver long before reaching the .08% B.A.L.</a:t>
            </a:r>
          </a:p>
          <a:p>
            <a:pPr eaLnBrk="1" hangingPunct="1">
              <a:lnSpc>
                <a:spcPct val="90000"/>
              </a:lnSpc>
            </a:pPr>
            <a:r>
              <a:rPr lang="en-US" sz="2800" dirty="0" smtClean="0"/>
              <a:t>You may feel good and be a lot of fun, </a:t>
            </a:r>
            <a:r>
              <a:rPr lang="en-US" sz="2800" i="1" dirty="0" smtClean="0"/>
              <a:t>but don’t drive</a:t>
            </a:r>
            <a:r>
              <a:rPr lang="en-US" sz="2800" dirty="0" smtClean="0"/>
              <a:t>.</a:t>
            </a:r>
          </a:p>
          <a:p>
            <a:pPr eaLnBrk="1" hangingPunct="1">
              <a:lnSpc>
                <a:spcPct val="90000"/>
              </a:lnSpc>
            </a:pPr>
            <a:r>
              <a:rPr lang="en-US" sz="2800" dirty="0" smtClean="0"/>
              <a:t>Nearly </a:t>
            </a:r>
            <a:r>
              <a:rPr lang="en-US" sz="2800" b="1" dirty="0" smtClean="0"/>
              <a:t>half</a:t>
            </a:r>
            <a:r>
              <a:rPr lang="en-US" sz="2800" dirty="0" smtClean="0"/>
              <a:t> of all alcohol related fatalities involve drivers with </a:t>
            </a:r>
            <a:r>
              <a:rPr lang="en-US" sz="2800" b="1" u="sng" dirty="0" smtClean="0"/>
              <a:t>less than</a:t>
            </a:r>
            <a:r>
              <a:rPr lang="en-US" sz="2800" u="sng" dirty="0" smtClean="0"/>
              <a:t> a .08 B.A.L</a:t>
            </a:r>
            <a:r>
              <a:rPr lang="en-US" sz="2800" dirty="0" smtClean="0"/>
              <a:t>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9395">
                                            <p:txEl>
                                              <p:pRg st="5" end="5"/>
                                            </p:txEl>
                                          </p:spTgt>
                                        </p:tgtEl>
                                        <p:attrNameLst>
                                          <p:attrName>style.visibility</p:attrName>
                                        </p:attrNameLst>
                                      </p:cBhvr>
                                      <p:to>
                                        <p:strVal val="visible"/>
                                      </p:to>
                                    </p:set>
                                    <p:anim calcmode="lin" valueType="num">
                                      <p:cBhvr additive="base">
                                        <p:cTn id="37"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69B1383-7309-4342-AB24-D584DA424CF4}" type="slidenum">
              <a:rPr lang="en-US"/>
              <a:pPr>
                <a:defRPr/>
              </a:pPr>
              <a:t>4</a:t>
            </a:fld>
            <a:endParaRPr lang="en-US" dirty="0"/>
          </a:p>
        </p:txBody>
      </p:sp>
      <p:sp>
        <p:nvSpPr>
          <p:cNvPr id="12291" name="Rectangle 2"/>
          <p:cNvSpPr>
            <a:spLocks noGrp="1" noChangeArrowheads="1"/>
          </p:cNvSpPr>
          <p:nvPr>
            <p:ph type="title"/>
          </p:nvPr>
        </p:nvSpPr>
        <p:spPr>
          <a:xfrm>
            <a:off x="457200" y="0"/>
            <a:ext cx="8229600" cy="838200"/>
          </a:xfrm>
        </p:spPr>
        <p:txBody>
          <a:bodyPr/>
          <a:lstStyle/>
          <a:p>
            <a:pPr algn="l" eaLnBrk="1" hangingPunct="1"/>
            <a:r>
              <a:rPr lang="en-US" sz="3600" b="1" dirty="0" smtClean="0">
                <a:solidFill>
                  <a:srgbClr val="A50021"/>
                </a:solidFill>
                <a:latin typeface="Times New Roman" pitchFamily="18" charset="0"/>
              </a:rPr>
              <a:t>Driver Safety</a:t>
            </a:r>
          </a:p>
        </p:txBody>
      </p:sp>
      <p:sp>
        <p:nvSpPr>
          <p:cNvPr id="6147" name="Rectangle 3"/>
          <p:cNvSpPr>
            <a:spLocks noGrp="1" noChangeArrowheads="1"/>
          </p:cNvSpPr>
          <p:nvPr>
            <p:ph type="body" idx="1"/>
          </p:nvPr>
        </p:nvSpPr>
        <p:spPr>
          <a:xfrm>
            <a:off x="228600" y="990600"/>
            <a:ext cx="8458200" cy="5135563"/>
          </a:xfrm>
        </p:spPr>
        <p:txBody>
          <a:bodyPr/>
          <a:lstStyle/>
          <a:p>
            <a:pPr eaLnBrk="1" hangingPunct="1">
              <a:lnSpc>
                <a:spcPct val="90000"/>
              </a:lnSpc>
              <a:buFontTx/>
              <a:buBlip>
                <a:blip r:embed="rId2"/>
              </a:buBlip>
            </a:pPr>
            <a:r>
              <a:rPr lang="en-US" sz="2800" dirty="0" smtClean="0"/>
              <a:t>I apologize if my directness offends anyone’s sensibilities, BUT:</a:t>
            </a:r>
          </a:p>
          <a:p>
            <a:pPr eaLnBrk="1" hangingPunct="1">
              <a:lnSpc>
                <a:spcPct val="90000"/>
              </a:lnSpc>
              <a:buFontTx/>
              <a:buBlip>
                <a:blip r:embed="rId2"/>
              </a:buBlip>
            </a:pPr>
            <a:r>
              <a:rPr lang="en-US" sz="2800" dirty="0" smtClean="0"/>
              <a:t>The truth is that when it comes to our diving habits most of us need a wake-up call.</a:t>
            </a:r>
          </a:p>
          <a:p>
            <a:pPr eaLnBrk="1" hangingPunct="1">
              <a:lnSpc>
                <a:spcPct val="90000"/>
              </a:lnSpc>
              <a:buFontTx/>
              <a:buBlip>
                <a:blip r:embed="rId2"/>
              </a:buBlip>
            </a:pPr>
            <a:r>
              <a:rPr lang="en-US" sz="2800" dirty="0" smtClean="0"/>
              <a:t>Driving on our roadways today is not a case of: “I’m OK - you’re OK,” or “Do your thing.”</a:t>
            </a:r>
          </a:p>
          <a:p>
            <a:pPr eaLnBrk="1" hangingPunct="1">
              <a:lnSpc>
                <a:spcPct val="90000"/>
              </a:lnSpc>
              <a:buFontTx/>
              <a:buBlip>
                <a:blip r:embed="rId2"/>
              </a:buBlip>
            </a:pPr>
            <a:r>
              <a:rPr lang="en-US" sz="2800" dirty="0" smtClean="0"/>
              <a:t>The truth is more like: “</a:t>
            </a:r>
            <a:r>
              <a:rPr lang="en-US" sz="2800" i="1" dirty="0" smtClean="0"/>
              <a:t>I’m dangerous, and you’re probably stupid.”</a:t>
            </a:r>
          </a:p>
          <a:p>
            <a:pPr eaLnBrk="1" hangingPunct="1">
              <a:lnSpc>
                <a:spcPct val="90000"/>
              </a:lnSpc>
              <a:buFontTx/>
              <a:buBlip>
                <a:blip r:embed="rId2"/>
              </a:buBlip>
            </a:pPr>
            <a:r>
              <a:rPr lang="en-US" sz="2800" dirty="0" smtClean="0"/>
              <a:t>That is the situation we each need to accept and deal with in a straight forward and </a:t>
            </a:r>
            <a:r>
              <a:rPr lang="en-US" sz="2800" b="1" dirty="0" smtClean="0"/>
              <a:t>honest</a:t>
            </a:r>
            <a:r>
              <a:rPr lang="en-US" sz="2800" dirty="0" smtClean="0"/>
              <a:t> way.</a:t>
            </a:r>
          </a:p>
          <a:p>
            <a:pPr eaLnBrk="1" hangingPunct="1">
              <a:lnSpc>
                <a:spcPct val="90000"/>
              </a:lnSpc>
              <a:buFontTx/>
              <a:buBlip>
                <a:blip r:embed="rId2"/>
              </a:buBlip>
            </a:pPr>
            <a:r>
              <a:rPr lang="en-US" sz="2800" dirty="0" smtClean="0"/>
              <a:t>Otherwise we are likely to end up as one of the statistics we are about to go over.</a:t>
            </a:r>
            <a:endParaRPr lang="en-US"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additive="base">
                                        <p:cTn id="3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 calcmode="lin" valueType="num">
                                      <p:cBhvr additive="base">
                                        <p:cTn id="3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A50021"/>
                </a:solidFill>
                <a:latin typeface="Times New Roman" pitchFamily="18" charset="0"/>
              </a:rPr>
              <a:t>Causes of Vehicle Crashes - Alcohol</a:t>
            </a:r>
            <a:endParaRPr lang="en-US" sz="4000" dirty="0"/>
          </a:p>
        </p:txBody>
      </p:sp>
      <p:pic>
        <p:nvPicPr>
          <p:cNvPr id="6" name="Content Placeholder 5" descr="car_accidents_018.jpg"/>
          <p:cNvPicPr>
            <a:picLocks noGrp="1" noChangeAspect="1"/>
          </p:cNvPicPr>
          <p:nvPr>
            <p:ph idx="1"/>
          </p:nvPr>
        </p:nvPicPr>
        <p:blipFill>
          <a:blip r:embed="rId2"/>
          <a:stretch>
            <a:fillRect/>
          </a:stretch>
        </p:blipFill>
        <p:spPr>
          <a:xfrm>
            <a:off x="1714500" y="1716881"/>
            <a:ext cx="5715000" cy="4292600"/>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40</a:t>
            </a:fld>
            <a:endParaRPr lang="en-US" dirty="0"/>
          </a:p>
        </p:txBody>
      </p:sp>
    </p:spTree>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129B009-4AF9-48F6-8DAD-AADC73539F84}" type="slidenum">
              <a:rPr lang="en-US"/>
              <a:pPr>
                <a:defRPr/>
              </a:pPr>
              <a:t>41</a:t>
            </a:fld>
            <a:endParaRPr lang="en-US" dirty="0"/>
          </a:p>
        </p:txBody>
      </p:sp>
      <p:sp>
        <p:nvSpPr>
          <p:cNvPr id="45059" name="Rectangle 2"/>
          <p:cNvSpPr>
            <a:spLocks noGrp="1" noChangeArrowheads="1"/>
          </p:cNvSpPr>
          <p:nvPr>
            <p:ph type="title"/>
          </p:nvPr>
        </p:nvSpPr>
        <p:spPr>
          <a:xfrm>
            <a:off x="457200" y="0"/>
            <a:ext cx="8229600" cy="914400"/>
          </a:xfrm>
        </p:spPr>
        <p:txBody>
          <a:bodyPr/>
          <a:lstStyle/>
          <a:p>
            <a:pPr algn="l" eaLnBrk="1" hangingPunct="1"/>
            <a:r>
              <a:rPr lang="en-US" sz="4000" b="1" dirty="0" smtClean="0">
                <a:solidFill>
                  <a:srgbClr val="A50021"/>
                </a:solidFill>
                <a:latin typeface="Times New Roman" pitchFamily="18" charset="0"/>
              </a:rPr>
              <a:t>Causes of Vehicle Crashes - Alcohol</a:t>
            </a:r>
          </a:p>
        </p:txBody>
      </p:sp>
      <p:sp>
        <p:nvSpPr>
          <p:cNvPr id="58371" name="Rectangle 3"/>
          <p:cNvSpPr>
            <a:spLocks noGrp="1" noChangeArrowheads="1"/>
          </p:cNvSpPr>
          <p:nvPr>
            <p:ph type="body" idx="1"/>
          </p:nvPr>
        </p:nvSpPr>
        <p:spPr>
          <a:xfrm>
            <a:off x="457200" y="1066800"/>
            <a:ext cx="8229600" cy="5059363"/>
          </a:xfrm>
        </p:spPr>
        <p:txBody>
          <a:bodyPr/>
          <a:lstStyle/>
          <a:p>
            <a:pPr eaLnBrk="1" hangingPunct="1">
              <a:lnSpc>
                <a:spcPct val="90000"/>
              </a:lnSpc>
              <a:buFontTx/>
              <a:buBlip>
                <a:blip r:embed="rId2"/>
              </a:buBlip>
            </a:pPr>
            <a:r>
              <a:rPr lang="en-US" dirty="0" smtClean="0"/>
              <a:t>.04 B.A.L. is the DUI standard for commercial drivers in many states.</a:t>
            </a:r>
          </a:p>
          <a:p>
            <a:pPr eaLnBrk="1" hangingPunct="1">
              <a:lnSpc>
                <a:spcPct val="90000"/>
              </a:lnSpc>
              <a:buFontTx/>
              <a:buBlip>
                <a:blip r:embed="rId2"/>
              </a:buBlip>
            </a:pPr>
            <a:r>
              <a:rPr lang="en-US" dirty="0" smtClean="0"/>
              <a:t>In PA .</a:t>
            </a:r>
            <a:r>
              <a:rPr lang="en-US" b="1" dirty="0" smtClean="0"/>
              <a:t>02</a:t>
            </a:r>
            <a:r>
              <a:rPr lang="en-US" dirty="0" smtClean="0"/>
              <a:t> B.A.L. in person under 21 yr. old </a:t>
            </a:r>
            <a:r>
              <a:rPr lang="en-US" b="1" dirty="0" smtClean="0"/>
              <a:t>is</a:t>
            </a:r>
            <a:r>
              <a:rPr lang="en-US" dirty="0" smtClean="0"/>
              <a:t> legal intoxication; i.e., DUI (DWI).</a:t>
            </a:r>
          </a:p>
          <a:p>
            <a:pPr eaLnBrk="1" hangingPunct="1">
              <a:lnSpc>
                <a:spcPct val="90000"/>
              </a:lnSpc>
              <a:buFontTx/>
              <a:buBlip>
                <a:blip r:embed="rId2"/>
              </a:buBlip>
            </a:pPr>
            <a:r>
              <a:rPr lang="en-US" dirty="0" smtClean="0"/>
              <a:t>Two drinks can get a 120 lb. female to the DUI .08 B.A.L.</a:t>
            </a:r>
          </a:p>
          <a:p>
            <a:pPr eaLnBrk="1" hangingPunct="1">
              <a:lnSpc>
                <a:spcPct val="90000"/>
              </a:lnSpc>
              <a:buFontTx/>
              <a:buBlip>
                <a:blip r:embed="rId2"/>
              </a:buBlip>
            </a:pPr>
            <a:r>
              <a:rPr lang="en-US" dirty="0" smtClean="0"/>
              <a:t>Three beers can get a 140 lb. male to DUI .08 B.A.L. </a:t>
            </a:r>
            <a:endParaRPr lang="en-US" sz="2800" dirty="0" smtClean="0"/>
          </a:p>
          <a:p>
            <a:pPr eaLnBrk="1" hangingPunct="1">
              <a:lnSpc>
                <a:spcPct val="90000"/>
              </a:lnSpc>
              <a:buFontTx/>
              <a:buBlip>
                <a:blip r:embed="rId2"/>
              </a:buBlip>
            </a:pPr>
            <a:r>
              <a:rPr lang="en-US" sz="2400" b="1" u="sng" dirty="0" smtClean="0"/>
              <a:t>Remember: A woman gets drunk faster and sobers up more slowly than a man.</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8371">
                                            <p:txEl>
                                              <p:pRg st="3" end="3"/>
                                            </p:txEl>
                                          </p:spTgt>
                                        </p:tgtEl>
                                        <p:attrNameLst>
                                          <p:attrName>style.visibility</p:attrName>
                                        </p:attrNameLst>
                                      </p:cBhvr>
                                      <p:to>
                                        <p:strVal val="visible"/>
                                      </p:to>
                                    </p:set>
                                    <p:anim calcmode="lin" valueType="num">
                                      <p:cBhvr additive="base">
                                        <p:cTn id="25"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8371">
                                            <p:txEl>
                                              <p:pRg st="4" end="4"/>
                                            </p:txEl>
                                          </p:spTgt>
                                        </p:tgtEl>
                                        <p:attrNameLst>
                                          <p:attrName>style.visibility</p:attrName>
                                        </p:attrNameLst>
                                      </p:cBhvr>
                                      <p:to>
                                        <p:strVal val="visible"/>
                                      </p:to>
                                    </p:set>
                                    <p:anim calcmode="lin" valueType="num">
                                      <p:cBhvr additive="base">
                                        <p:cTn id="31" dur="500" fill="hold"/>
                                        <p:tgtEl>
                                          <p:spTgt spid="583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83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884E0AF-AD31-451D-A5C1-2DF20E4908D0}" type="slidenum">
              <a:rPr lang="en-US"/>
              <a:pPr>
                <a:defRPr/>
              </a:pPr>
              <a:t>42</a:t>
            </a:fld>
            <a:endParaRPr lang="en-US" dirty="0"/>
          </a:p>
        </p:txBody>
      </p:sp>
      <p:sp>
        <p:nvSpPr>
          <p:cNvPr id="46083" name="Rectangle 2"/>
          <p:cNvSpPr>
            <a:spLocks noGrp="1" noChangeArrowheads="1"/>
          </p:cNvSpPr>
          <p:nvPr>
            <p:ph type="title"/>
          </p:nvPr>
        </p:nvSpPr>
        <p:spPr>
          <a:xfrm>
            <a:off x="457200" y="0"/>
            <a:ext cx="8229600" cy="914400"/>
          </a:xfrm>
        </p:spPr>
        <p:txBody>
          <a:bodyPr/>
          <a:lstStyle/>
          <a:p>
            <a:pPr algn="l" eaLnBrk="1" hangingPunct="1"/>
            <a:r>
              <a:rPr lang="en-US" sz="4000" b="1" dirty="0" smtClean="0">
                <a:solidFill>
                  <a:srgbClr val="A50021"/>
                </a:solidFill>
                <a:latin typeface="Times New Roman" pitchFamily="18" charset="0"/>
              </a:rPr>
              <a:t>Causes of Vehicle Crashes - Alcohol</a:t>
            </a:r>
          </a:p>
        </p:txBody>
      </p:sp>
      <p:sp>
        <p:nvSpPr>
          <p:cNvPr id="61443" name="Rectangle 3"/>
          <p:cNvSpPr>
            <a:spLocks noGrp="1" noChangeArrowheads="1"/>
          </p:cNvSpPr>
          <p:nvPr>
            <p:ph type="body" idx="1"/>
          </p:nvPr>
        </p:nvSpPr>
        <p:spPr>
          <a:xfrm>
            <a:off x="457200" y="1066800"/>
            <a:ext cx="8229600" cy="5059363"/>
          </a:xfrm>
        </p:spPr>
        <p:txBody>
          <a:bodyPr/>
          <a:lstStyle/>
          <a:p>
            <a:pPr eaLnBrk="1" hangingPunct="1">
              <a:lnSpc>
                <a:spcPct val="90000"/>
              </a:lnSpc>
              <a:buFontTx/>
              <a:buBlip>
                <a:blip r:embed="rId2"/>
              </a:buBlip>
            </a:pPr>
            <a:r>
              <a:rPr lang="en-US" sz="2800" i="1" dirty="0" smtClean="0"/>
              <a:t>Penalties in Pennsylvania</a:t>
            </a:r>
            <a:r>
              <a:rPr lang="en-US" sz="2800" dirty="0" smtClean="0"/>
              <a:t>: Driver under 21 years of age with </a:t>
            </a:r>
            <a:r>
              <a:rPr lang="en-US" sz="2800" b="1" dirty="0" smtClean="0"/>
              <a:t>B.A.L .02 and up</a:t>
            </a:r>
            <a:r>
              <a:rPr lang="en-US" sz="2800" dirty="0" smtClean="0"/>
              <a:t> gets two days to 6 months in prison, plus fines &amp; court costs.</a:t>
            </a:r>
          </a:p>
          <a:p>
            <a:pPr eaLnBrk="1" hangingPunct="1">
              <a:lnSpc>
                <a:spcPct val="90000"/>
              </a:lnSpc>
              <a:buFontTx/>
              <a:buBlip>
                <a:blip r:embed="rId2"/>
              </a:buBlip>
            </a:pPr>
            <a:r>
              <a:rPr lang="en-US" sz="2800" dirty="0" smtClean="0"/>
              <a:t>Adult driver with </a:t>
            </a:r>
            <a:r>
              <a:rPr lang="en-US" sz="2800" b="1" dirty="0" smtClean="0"/>
              <a:t>B.AL. .1 and up:</a:t>
            </a:r>
            <a:r>
              <a:rPr lang="en-US" sz="2800" dirty="0" smtClean="0"/>
              <a:t> </a:t>
            </a:r>
            <a:r>
              <a:rPr lang="en-US" sz="2800" i="1" dirty="0" smtClean="0"/>
              <a:t>first</a:t>
            </a:r>
            <a:r>
              <a:rPr lang="en-US" sz="2800" dirty="0" smtClean="0"/>
              <a:t> </a:t>
            </a:r>
            <a:r>
              <a:rPr lang="en-US" sz="2800" i="1" dirty="0" smtClean="0"/>
              <a:t>offense</a:t>
            </a:r>
            <a:r>
              <a:rPr lang="en-US" sz="2800" dirty="0" smtClean="0"/>
              <a:t> 2 days to 6 months; </a:t>
            </a:r>
            <a:r>
              <a:rPr lang="en-US" sz="2800" i="1" dirty="0" smtClean="0"/>
              <a:t>second offense</a:t>
            </a:r>
            <a:r>
              <a:rPr lang="en-US" sz="2800" dirty="0" smtClean="0"/>
              <a:t> 30 days to 6months – plus fines and court costs.</a:t>
            </a:r>
          </a:p>
          <a:p>
            <a:pPr eaLnBrk="1" hangingPunct="1">
              <a:lnSpc>
                <a:spcPct val="90000"/>
              </a:lnSpc>
              <a:buFontTx/>
              <a:buBlip>
                <a:blip r:embed="rId2"/>
              </a:buBlip>
            </a:pPr>
            <a:r>
              <a:rPr lang="en-US" sz="2800" b="1" dirty="0" smtClean="0"/>
              <a:t>B.A.L. .16 and up</a:t>
            </a:r>
            <a:r>
              <a:rPr lang="en-US" sz="2800" dirty="0" smtClean="0"/>
              <a:t> gets you up to 5 years with Bubba plus big fines and court costs.</a:t>
            </a:r>
          </a:p>
          <a:p>
            <a:pPr eaLnBrk="1" hangingPunct="1">
              <a:lnSpc>
                <a:spcPct val="90000"/>
              </a:lnSpc>
              <a:buFontTx/>
              <a:buBlip>
                <a:blip r:embed="rId2"/>
              </a:buBlip>
            </a:pPr>
            <a:r>
              <a:rPr lang="en-US" sz="2800" dirty="0" smtClean="0"/>
              <a:t>You want to fight your DUI charge with a DUI lawyer? </a:t>
            </a:r>
            <a:r>
              <a:rPr lang="en-US" dirty="0" smtClean="0"/>
              <a:t>How much $money have you got?</a:t>
            </a:r>
          </a:p>
          <a:p>
            <a:pPr lvl="1" eaLnBrk="1" hangingPunct="1">
              <a:lnSpc>
                <a:spcPct val="90000"/>
              </a:lnSpc>
              <a:buFontTx/>
              <a:buBlip>
                <a:blip r:embed="rId2"/>
              </a:buBlip>
            </a:pPr>
            <a:r>
              <a:rPr lang="en-US" dirty="0" smtClean="0"/>
              <a:t>But shouldn’t your </a:t>
            </a:r>
            <a:r>
              <a:rPr lang="en-US" i="1" dirty="0" smtClean="0"/>
              <a:t>real concern</a:t>
            </a:r>
            <a:r>
              <a:rPr lang="en-US" dirty="0" smtClean="0"/>
              <a:t> be that </a:t>
            </a:r>
            <a:r>
              <a:rPr lang="en-US" b="1" dirty="0" smtClean="0"/>
              <a:t>40% of traffic fatalities</a:t>
            </a:r>
            <a:r>
              <a:rPr lang="en-US" dirty="0" smtClean="0"/>
              <a:t> are alcohol related??</a:t>
            </a:r>
          </a:p>
          <a:p>
            <a:pPr lvl="1" eaLnBrk="1" hangingPunct="1">
              <a:lnSpc>
                <a:spcPct val="90000"/>
              </a:lnSpc>
              <a:buFontTx/>
              <a:buBlip>
                <a:blip r:embed="rId2"/>
              </a:buBlip>
            </a:pPr>
            <a:r>
              <a:rPr lang="en-US" dirty="0" smtClean="0"/>
              <a:t>Plus </a:t>
            </a:r>
            <a:r>
              <a:rPr lang="en-US" b="1" dirty="0" smtClean="0"/>
              <a:t>1 million</a:t>
            </a:r>
            <a:r>
              <a:rPr lang="en-US" dirty="0" smtClean="0"/>
              <a:t> serious injuries! </a:t>
            </a:r>
            <a:r>
              <a:rPr lang="en-US" b="1" dirty="0" smtClean="0"/>
              <a:t>Each year!</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43">
                                            <p:txEl>
                                              <p:pRg st="1" end="1"/>
                                            </p:txEl>
                                          </p:spTgt>
                                        </p:tgtEl>
                                        <p:attrNameLst>
                                          <p:attrName>style.visibility</p:attrName>
                                        </p:attrNameLst>
                                      </p:cBhvr>
                                      <p:to>
                                        <p:strVal val="visible"/>
                                      </p:to>
                                    </p:set>
                                    <p:anim calcmode="lin" valueType="num">
                                      <p:cBhvr additive="base">
                                        <p:cTn id="13"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43">
                                            <p:txEl>
                                              <p:pRg st="2" end="2"/>
                                            </p:txEl>
                                          </p:spTgt>
                                        </p:tgtEl>
                                        <p:attrNameLst>
                                          <p:attrName>style.visibility</p:attrName>
                                        </p:attrNameLst>
                                      </p:cBhvr>
                                      <p:to>
                                        <p:strVal val="visible"/>
                                      </p:to>
                                    </p:set>
                                    <p:anim calcmode="lin" valueType="num">
                                      <p:cBhvr additive="base">
                                        <p:cTn id="19"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43">
                                            <p:txEl>
                                              <p:pRg st="3" end="3"/>
                                            </p:txEl>
                                          </p:spTgt>
                                        </p:tgtEl>
                                        <p:attrNameLst>
                                          <p:attrName>style.visibility</p:attrName>
                                        </p:attrNameLst>
                                      </p:cBhvr>
                                      <p:to>
                                        <p:strVal val="visible"/>
                                      </p:to>
                                    </p:set>
                                    <p:anim calcmode="lin" valueType="num">
                                      <p:cBhvr additive="base">
                                        <p:cTn id="25"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43">
                                            <p:txEl>
                                              <p:pRg st="4" end="4"/>
                                            </p:txEl>
                                          </p:spTgt>
                                        </p:tgtEl>
                                        <p:attrNameLst>
                                          <p:attrName>style.visibility</p:attrName>
                                        </p:attrNameLst>
                                      </p:cBhvr>
                                      <p:to>
                                        <p:strVal val="visible"/>
                                      </p:to>
                                    </p:set>
                                    <p:anim calcmode="lin" valueType="num">
                                      <p:cBhvr additive="base">
                                        <p:cTn id="31"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443">
                                            <p:txEl>
                                              <p:pRg st="5" end="5"/>
                                            </p:txEl>
                                          </p:spTgt>
                                        </p:tgtEl>
                                        <p:attrNameLst>
                                          <p:attrName>style.visibility</p:attrName>
                                        </p:attrNameLst>
                                      </p:cBhvr>
                                      <p:to>
                                        <p:strVal val="visible"/>
                                      </p:to>
                                    </p:set>
                                    <p:anim calcmode="lin" valueType="num">
                                      <p:cBhvr additive="base">
                                        <p:cTn id="37" dur="500" fill="hold"/>
                                        <p:tgtEl>
                                          <p:spTgt spid="614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A50021"/>
                </a:solidFill>
                <a:latin typeface="Times New Roman" pitchFamily="18" charset="0"/>
              </a:rPr>
              <a:t>Causes of Vehicle Crashes - Alcohol</a:t>
            </a:r>
            <a:endParaRPr lang="en-US" sz="4000" dirty="0"/>
          </a:p>
        </p:txBody>
      </p:sp>
      <p:pic>
        <p:nvPicPr>
          <p:cNvPr id="6" name="Content Placeholder 5" descr="SI1818.jpg"/>
          <p:cNvPicPr>
            <a:picLocks noGrp="1" noChangeAspect="1"/>
          </p:cNvPicPr>
          <p:nvPr>
            <p:ph idx="1"/>
          </p:nvPr>
        </p:nvPicPr>
        <p:blipFill>
          <a:blip r:embed="rId2"/>
          <a:stretch>
            <a:fillRect/>
          </a:stretch>
        </p:blipFill>
        <p:spPr>
          <a:xfrm>
            <a:off x="2057400" y="1676400"/>
            <a:ext cx="4953000" cy="4648200"/>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43</a:t>
            </a:fld>
            <a:endParaRPr lang="en-US" dirty="0"/>
          </a:p>
        </p:txBody>
      </p:sp>
    </p:spTree>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B08A2BB-B815-4F5D-954C-586EE7A461B8}" type="slidenum">
              <a:rPr lang="en-US"/>
              <a:pPr>
                <a:defRPr/>
              </a:pPr>
              <a:t>44</a:t>
            </a:fld>
            <a:endParaRPr lang="en-US" dirty="0"/>
          </a:p>
        </p:txBody>
      </p:sp>
      <p:sp>
        <p:nvSpPr>
          <p:cNvPr id="4710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Space</a:t>
            </a:r>
          </a:p>
        </p:txBody>
      </p:sp>
      <p:sp>
        <p:nvSpPr>
          <p:cNvPr id="37891" name="Rectangle 3"/>
          <p:cNvSpPr>
            <a:spLocks noGrp="1" noChangeArrowheads="1"/>
          </p:cNvSpPr>
          <p:nvPr>
            <p:ph type="body" idx="1"/>
          </p:nvPr>
        </p:nvSpPr>
        <p:spPr>
          <a:xfrm>
            <a:off x="457200" y="990600"/>
            <a:ext cx="8229600" cy="5135563"/>
          </a:xfrm>
        </p:spPr>
        <p:txBody>
          <a:bodyPr/>
          <a:lstStyle/>
          <a:p>
            <a:pPr eaLnBrk="1" hangingPunct="1">
              <a:buFontTx/>
              <a:buNone/>
            </a:pPr>
            <a:r>
              <a:rPr lang="en-US" b="1" dirty="0" smtClean="0"/>
              <a:t>   Lack of Space</a:t>
            </a:r>
            <a:r>
              <a:rPr lang="en-US" dirty="0" smtClean="0"/>
              <a:t> around vehicles is a leading cause of collisions.</a:t>
            </a:r>
          </a:p>
          <a:p>
            <a:pPr eaLnBrk="1" hangingPunct="1">
              <a:buFontTx/>
              <a:buBlip>
                <a:blip r:embed="rId2"/>
              </a:buBlip>
            </a:pPr>
            <a:r>
              <a:rPr lang="en-US" dirty="0" smtClean="0"/>
              <a:t>Tailgating.</a:t>
            </a:r>
          </a:p>
          <a:p>
            <a:pPr eaLnBrk="1" hangingPunct="1">
              <a:buFontTx/>
              <a:buBlip>
                <a:blip r:embed="rId2"/>
              </a:buBlip>
            </a:pPr>
            <a:r>
              <a:rPr lang="en-US" dirty="0" smtClean="0"/>
              <a:t>Failure to maintain lane position.</a:t>
            </a:r>
          </a:p>
          <a:p>
            <a:pPr eaLnBrk="1" hangingPunct="1">
              <a:buFontTx/>
              <a:buBlip>
                <a:blip r:embed="rId2"/>
              </a:buBlip>
            </a:pPr>
            <a:r>
              <a:rPr lang="en-US" dirty="0" smtClean="0"/>
              <a:t>Failure to yield right-of-way.</a:t>
            </a:r>
          </a:p>
          <a:p>
            <a:pPr eaLnBrk="1" hangingPunct="1">
              <a:buFontTx/>
              <a:buNone/>
            </a:pPr>
            <a:endParaRPr lang="en-US" dirty="0" smtClean="0"/>
          </a:p>
          <a:p>
            <a:pPr eaLnBrk="1" hangingPunct="1">
              <a:buFontTx/>
              <a:buNone/>
            </a:pPr>
            <a:r>
              <a:rPr lang="en-US" b="1" dirty="0" smtClean="0"/>
              <a:t>Space</a:t>
            </a:r>
            <a:r>
              <a:rPr lang="en-US" dirty="0" smtClean="0"/>
              <a:t> around your vehicle gives you time to react when others drive badly or do the unexpected.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891">
                                            <p:txEl>
                                              <p:pRg st="5" end="5"/>
                                            </p:txEl>
                                          </p:spTgt>
                                        </p:tgtEl>
                                        <p:attrNameLst>
                                          <p:attrName>style.visibility</p:attrName>
                                        </p:attrNameLst>
                                      </p:cBhvr>
                                      <p:to>
                                        <p:strVal val="visible"/>
                                      </p:to>
                                    </p:set>
                                    <p:anim calcmode="lin" valueType="num">
                                      <p:cBhvr additive="base">
                                        <p:cTn id="31"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17638"/>
          </a:xfrm>
        </p:spPr>
        <p:txBody>
          <a:bodyPr/>
          <a:lstStyle/>
          <a:p>
            <a:r>
              <a:rPr lang="en-US" sz="3600" b="1" dirty="0" smtClean="0">
                <a:solidFill>
                  <a:srgbClr val="A50021"/>
                </a:solidFill>
                <a:latin typeface="Times New Roman" pitchFamily="18" charset="0"/>
              </a:rPr>
              <a:t>Causes of Vehicle Crashes - Space</a:t>
            </a:r>
            <a:endParaRPr lang="en-US" sz="3600" dirty="0"/>
          </a:p>
        </p:txBody>
      </p:sp>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45</a:t>
            </a:fld>
            <a:endParaRPr lang="en-US" dirty="0"/>
          </a:p>
        </p:txBody>
      </p:sp>
      <p:pic>
        <p:nvPicPr>
          <p:cNvPr id="158722" name="Picture 2" descr="C:\Documents and Settings\Tom\My Documents\Business\Driver Safety\crashphoto.bytype\highwaytailgating.gif"/>
          <p:cNvPicPr>
            <a:picLocks noGrp="1" noChangeAspect="1" noChangeArrowheads="1"/>
          </p:cNvPicPr>
          <p:nvPr>
            <p:ph idx="1"/>
          </p:nvPr>
        </p:nvPicPr>
        <p:blipFill>
          <a:blip r:embed="rId2"/>
          <a:srcRect/>
          <a:stretch>
            <a:fillRect/>
          </a:stretch>
        </p:blipFill>
        <p:spPr bwMode="auto">
          <a:xfrm>
            <a:off x="1447800" y="1447801"/>
            <a:ext cx="6172200" cy="4420394"/>
          </a:xfrm>
          <a:prstGeom prst="rect">
            <a:avLst/>
          </a:prstGeom>
          <a:noFill/>
        </p:spPr>
      </p:pic>
    </p:spTree>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5EBF347-A975-4F08-955B-D9B5EBEFD632}" type="slidenum">
              <a:rPr lang="en-US"/>
              <a:pPr>
                <a:defRPr/>
              </a:pPr>
              <a:t>46</a:t>
            </a:fld>
            <a:endParaRPr lang="en-US" dirty="0"/>
          </a:p>
        </p:txBody>
      </p:sp>
      <p:sp>
        <p:nvSpPr>
          <p:cNvPr id="4813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 - Space </a:t>
            </a:r>
          </a:p>
        </p:txBody>
      </p:sp>
      <p:sp>
        <p:nvSpPr>
          <p:cNvPr id="38915" name="Rectangle 3"/>
          <p:cNvSpPr>
            <a:spLocks noGrp="1" noChangeArrowheads="1"/>
          </p:cNvSpPr>
          <p:nvPr>
            <p:ph type="body" idx="1"/>
          </p:nvPr>
        </p:nvSpPr>
        <p:spPr>
          <a:xfrm>
            <a:off x="381000" y="990600"/>
            <a:ext cx="8305800" cy="5059363"/>
          </a:xfrm>
        </p:spPr>
        <p:txBody>
          <a:bodyPr/>
          <a:lstStyle/>
          <a:p>
            <a:pPr eaLnBrk="1" hangingPunct="1">
              <a:buFontTx/>
              <a:buBlip>
                <a:blip r:embed="rId2"/>
              </a:buBlip>
            </a:pPr>
            <a:r>
              <a:rPr lang="en-US" sz="2800" dirty="0" smtClean="0"/>
              <a:t>SPACE protects you from alcohol impaired drivers.</a:t>
            </a:r>
          </a:p>
          <a:p>
            <a:pPr eaLnBrk="1" hangingPunct="1">
              <a:buFontTx/>
              <a:buBlip>
                <a:blip r:embed="rId2"/>
              </a:buBlip>
            </a:pPr>
            <a:r>
              <a:rPr lang="en-US" sz="2800" dirty="0" smtClean="0"/>
              <a:t>Space also protects you from </a:t>
            </a:r>
            <a:r>
              <a:rPr lang="en-US" sz="2800" b="1" dirty="0" smtClean="0"/>
              <a:t>your</a:t>
            </a:r>
            <a:r>
              <a:rPr lang="en-US" sz="2800" dirty="0" smtClean="0"/>
              <a:t> mistakes (and we all make them).</a:t>
            </a:r>
          </a:p>
          <a:p>
            <a:pPr lvl="1" eaLnBrk="1" hangingPunct="1">
              <a:buFontTx/>
              <a:buBlip>
                <a:blip r:embed="rId2"/>
              </a:buBlip>
            </a:pPr>
            <a:r>
              <a:rPr lang="en-US" dirty="0" smtClean="0"/>
              <a:t>Your state drivers manual has excellent information on maintaining space around your vehicle.</a:t>
            </a:r>
          </a:p>
          <a:p>
            <a:pPr eaLnBrk="1" hangingPunct="1">
              <a:buFontTx/>
              <a:buBlip>
                <a:blip r:embed="rId2"/>
              </a:buBlip>
            </a:pPr>
            <a:r>
              <a:rPr lang="en-US" sz="2800" dirty="0" smtClean="0"/>
              <a:t>SUV’s and pick-up trucks need 10-20% more distance to stop than passengers cars.</a:t>
            </a:r>
          </a:p>
          <a:p>
            <a:pPr eaLnBrk="1" hangingPunct="1">
              <a:buFontTx/>
              <a:buBlip>
                <a:blip r:embed="rId2"/>
              </a:buBlip>
            </a:pPr>
            <a:r>
              <a:rPr lang="en-US" sz="2800" dirty="0" smtClean="0"/>
              <a:t>Large trucks need </a:t>
            </a:r>
            <a:r>
              <a:rPr lang="en-US" sz="2800" b="1" dirty="0" smtClean="0"/>
              <a:t>twice</a:t>
            </a:r>
            <a:r>
              <a:rPr lang="en-US" sz="2800" dirty="0" smtClean="0"/>
              <a:t> the distance to stop at 55 mph.</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DD1059B-49EA-49FB-9E54-D29777B7E5FD}" type="slidenum">
              <a:rPr lang="en-US"/>
              <a:pPr>
                <a:defRPr/>
              </a:pPr>
              <a:t>47</a:t>
            </a:fld>
            <a:endParaRPr lang="en-US" dirty="0"/>
          </a:p>
        </p:txBody>
      </p:sp>
      <p:sp>
        <p:nvSpPr>
          <p:cNvPr id="5120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Aggressive Driving</a:t>
            </a:r>
          </a:p>
        </p:txBody>
      </p:sp>
      <p:sp>
        <p:nvSpPr>
          <p:cNvPr id="43011"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Blip>
                <a:blip r:embed="rId2"/>
              </a:buBlip>
            </a:pPr>
            <a:r>
              <a:rPr lang="en-US" dirty="0" smtClean="0"/>
              <a:t>People have a built-in bias towards believing that </a:t>
            </a:r>
            <a:r>
              <a:rPr lang="en-US" b="1" dirty="0" smtClean="0"/>
              <a:t>their</a:t>
            </a:r>
            <a:r>
              <a:rPr lang="en-US" dirty="0" smtClean="0"/>
              <a:t> personal risk is lower than that of others.</a:t>
            </a:r>
          </a:p>
          <a:p>
            <a:pPr eaLnBrk="1" hangingPunct="1">
              <a:lnSpc>
                <a:spcPct val="90000"/>
              </a:lnSpc>
              <a:buFontTx/>
              <a:buBlip>
                <a:blip r:embed="rId2"/>
              </a:buBlip>
            </a:pPr>
            <a:r>
              <a:rPr lang="en-US" u="sng" dirty="0" smtClean="0"/>
              <a:t>We</a:t>
            </a:r>
            <a:r>
              <a:rPr lang="en-US" dirty="0" smtClean="0"/>
              <a:t> do not see ourselves as getting killed or injured despite regular news reports to the contrary.</a:t>
            </a:r>
          </a:p>
          <a:p>
            <a:pPr eaLnBrk="1" hangingPunct="1">
              <a:lnSpc>
                <a:spcPct val="90000"/>
              </a:lnSpc>
              <a:buFontTx/>
              <a:buBlip>
                <a:blip r:embed="rId2"/>
              </a:buBlip>
            </a:pPr>
            <a:r>
              <a:rPr lang="en-US" dirty="0" smtClean="0"/>
              <a:t>Death and dismemberment is what happens to the “other” person – </a:t>
            </a:r>
            <a:r>
              <a:rPr lang="en-US" b="1" dirty="0" smtClean="0"/>
              <a:t>not </a:t>
            </a:r>
            <a:r>
              <a:rPr lang="en-US" b="1" i="1" dirty="0" smtClean="0"/>
              <a:t>you</a:t>
            </a:r>
            <a:r>
              <a:rPr lang="en-US" i="1" dirty="0" smtClean="0"/>
              <a:t>.</a:t>
            </a:r>
          </a:p>
          <a:p>
            <a:pPr lvl="2" eaLnBrk="1" hangingPunct="1">
              <a:lnSpc>
                <a:spcPct val="90000"/>
              </a:lnSpc>
              <a:buFontTx/>
              <a:buBlip>
                <a:blip r:embed="rId2"/>
              </a:buBlip>
            </a:pPr>
            <a:r>
              <a:rPr lang="en-US" sz="2800" i="1" dirty="0" smtClean="0"/>
              <a:t>Why??</a:t>
            </a:r>
          </a:p>
          <a:p>
            <a:pPr lvl="2" eaLnBrk="1" hangingPunct="1">
              <a:lnSpc>
                <a:spcPct val="90000"/>
              </a:lnSpc>
              <a:buFontTx/>
              <a:buBlip>
                <a:blip r:embed="rId2"/>
              </a:buBlip>
            </a:pPr>
            <a:r>
              <a:rPr lang="en-US" i="1" dirty="0" smtClean="0"/>
              <a:t>“</a:t>
            </a:r>
            <a:r>
              <a:rPr lang="en-US" b="1" i="1" dirty="0" smtClean="0"/>
              <a:t>If you have not lived through something then it is not true.”</a:t>
            </a:r>
            <a:r>
              <a:rPr lang="en-US" i="1" dirty="0" smtClean="0"/>
              <a:t>  </a:t>
            </a:r>
            <a:r>
              <a:rPr lang="en-US" dirty="0" smtClean="0"/>
              <a:t>Kabir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7078B58-CB71-4B21-8F3D-A797F2F18507}" type="slidenum">
              <a:rPr lang="en-US"/>
              <a:pPr>
                <a:defRPr/>
              </a:pPr>
              <a:t>48</a:t>
            </a:fld>
            <a:endParaRPr lang="en-US" dirty="0"/>
          </a:p>
        </p:txBody>
      </p:sp>
      <p:sp>
        <p:nvSpPr>
          <p:cNvPr id="5222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Aggressive Driving</a:t>
            </a:r>
          </a:p>
        </p:txBody>
      </p:sp>
      <p:sp>
        <p:nvSpPr>
          <p:cNvPr id="101379" name="Rectangle 3"/>
          <p:cNvSpPr>
            <a:spLocks noGrp="1" noChangeArrowheads="1"/>
          </p:cNvSpPr>
          <p:nvPr>
            <p:ph type="body" idx="1"/>
          </p:nvPr>
        </p:nvSpPr>
        <p:spPr>
          <a:xfrm>
            <a:off x="381000" y="990601"/>
            <a:ext cx="8458200" cy="4495800"/>
          </a:xfrm>
        </p:spPr>
        <p:txBody>
          <a:bodyPr/>
          <a:lstStyle/>
          <a:p>
            <a:pPr eaLnBrk="1" hangingPunct="1">
              <a:buFontTx/>
              <a:buBlip>
                <a:blip r:embed="rId2"/>
              </a:buBlip>
            </a:pPr>
            <a:r>
              <a:rPr lang="en-US" sz="2800" b="1" dirty="0" smtClean="0"/>
              <a:t>Not believing we are at risk</a:t>
            </a:r>
            <a:r>
              <a:rPr lang="en-US" sz="2800" dirty="0" smtClean="0"/>
              <a:t> allows us (in our deluded minds) to drive badly and aggressively.</a:t>
            </a:r>
          </a:p>
          <a:p>
            <a:pPr eaLnBrk="1" hangingPunct="1">
              <a:buFontTx/>
              <a:buBlip>
                <a:blip r:embed="rId2"/>
              </a:buBlip>
            </a:pPr>
            <a:r>
              <a:rPr lang="en-US" sz="2800" dirty="0" smtClean="0"/>
              <a:t>We believe we are in control.</a:t>
            </a:r>
          </a:p>
          <a:p>
            <a:pPr eaLnBrk="1" hangingPunct="1">
              <a:buFontTx/>
              <a:buBlip>
                <a:blip r:embed="rId2"/>
              </a:buBlip>
            </a:pPr>
            <a:r>
              <a:rPr lang="en-US" sz="2800" dirty="0" smtClean="0"/>
              <a:t>We believe we are the masters of our fate (as we talk on the cell phone, speed, tailgate, and drive home from the local bar).</a:t>
            </a:r>
          </a:p>
          <a:p>
            <a:pPr eaLnBrk="1" hangingPunct="1">
              <a:buFontTx/>
              <a:buBlip>
                <a:blip r:embed="rId2"/>
              </a:buBlip>
            </a:pPr>
            <a:r>
              <a:rPr lang="en-US" sz="2800" dirty="0" smtClean="0"/>
              <a:t>The idea that we are “in control” in our vehicles versus being in an airplane explains why so many people feel safer driving then flying a commercial airliner. </a:t>
            </a:r>
          </a:p>
          <a:p>
            <a:pPr eaLnBrk="1" hangingPunct="1">
              <a:buFontTx/>
              <a:buBlip>
                <a:blip r:embed="rId2"/>
              </a:buBlip>
            </a:pPr>
            <a:endParaRPr lang="en-US" sz="2800" dirty="0" smtClean="0"/>
          </a:p>
          <a:p>
            <a:pPr eaLnBrk="1" hangingPunct="1">
              <a:buFontTx/>
              <a:buBlip>
                <a:blip r:embed="rId2"/>
              </a:buBlip>
            </a:pPr>
            <a:endParaRPr lang="en-US" sz="2800" dirty="0" smtClean="0"/>
          </a:p>
          <a:p>
            <a:pPr eaLnBrk="1" hangingPunct="1">
              <a:buFontTx/>
              <a:buBlip>
                <a:blip r:embed="rId2"/>
              </a:buBlip>
            </a:pP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B7D3F95-1052-4B27-990C-4F0D9D86BCB4}" type="slidenum">
              <a:rPr lang="en-US"/>
              <a:pPr>
                <a:defRPr/>
              </a:pPr>
              <a:t>49</a:t>
            </a:fld>
            <a:endParaRPr lang="en-US" dirty="0"/>
          </a:p>
        </p:txBody>
      </p:sp>
      <p:sp>
        <p:nvSpPr>
          <p:cNvPr id="5325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Aggressive Driving</a:t>
            </a:r>
          </a:p>
        </p:txBody>
      </p:sp>
      <p:sp>
        <p:nvSpPr>
          <p:cNvPr id="100355" name="Rectangle 3"/>
          <p:cNvSpPr>
            <a:spLocks noGrp="1" noChangeArrowheads="1"/>
          </p:cNvSpPr>
          <p:nvPr>
            <p:ph type="body" idx="1"/>
          </p:nvPr>
        </p:nvSpPr>
        <p:spPr>
          <a:xfrm>
            <a:off x="381000" y="990600"/>
            <a:ext cx="8458200" cy="5135563"/>
          </a:xfrm>
        </p:spPr>
        <p:txBody>
          <a:bodyPr/>
          <a:lstStyle/>
          <a:p>
            <a:pPr eaLnBrk="1" hangingPunct="1">
              <a:lnSpc>
                <a:spcPct val="80000"/>
              </a:lnSpc>
              <a:buFontTx/>
              <a:buBlip>
                <a:blip r:embed="rId2"/>
              </a:buBlip>
            </a:pPr>
            <a:r>
              <a:rPr lang="en-US" sz="2800" dirty="0" smtClean="0"/>
              <a:t>In fact, you are </a:t>
            </a:r>
            <a:r>
              <a:rPr lang="en-US" sz="2800" b="1" dirty="0" smtClean="0"/>
              <a:t>70 times safer</a:t>
            </a:r>
            <a:r>
              <a:rPr lang="en-US" sz="2800" dirty="0" smtClean="0"/>
              <a:t> (by distance travelled) in a commercial airplane than on our deadly roadways.</a:t>
            </a:r>
          </a:p>
          <a:p>
            <a:pPr eaLnBrk="1" hangingPunct="1">
              <a:lnSpc>
                <a:spcPct val="80000"/>
              </a:lnSpc>
              <a:buFontTx/>
              <a:buBlip>
                <a:blip r:embed="rId2"/>
              </a:buBlip>
            </a:pPr>
            <a:r>
              <a:rPr lang="en-US" sz="2800" dirty="0" smtClean="0"/>
              <a:t>When 58 people died in the Feb., 2009, plane crash outside Buffalo, NY, many people had a reaction to that event.</a:t>
            </a:r>
          </a:p>
          <a:p>
            <a:pPr eaLnBrk="1" hangingPunct="1">
              <a:lnSpc>
                <a:spcPct val="80000"/>
              </a:lnSpc>
              <a:buFontTx/>
              <a:buBlip>
                <a:blip r:embed="rId2"/>
              </a:buBlip>
            </a:pPr>
            <a:r>
              <a:rPr lang="en-US" sz="2800" dirty="0" smtClean="0"/>
              <a:t>But probably </a:t>
            </a:r>
            <a:r>
              <a:rPr lang="en-US" sz="2800" i="1" dirty="0" smtClean="0"/>
              <a:t>No One</a:t>
            </a:r>
            <a:r>
              <a:rPr lang="en-US" sz="2800" dirty="0" smtClean="0"/>
              <a:t>, other than those personally effected, had a reaction that day to the over 100 just as important individuals that died on U.S. roads </a:t>
            </a:r>
            <a:r>
              <a:rPr lang="en-US" sz="2800" b="1" dirty="0" smtClean="0"/>
              <a:t>that same day</a:t>
            </a:r>
            <a:r>
              <a:rPr lang="en-US" sz="2800" dirty="0" smtClean="0"/>
              <a:t>.</a:t>
            </a:r>
          </a:p>
          <a:p>
            <a:pPr lvl="1" eaLnBrk="1" hangingPunct="1">
              <a:lnSpc>
                <a:spcPct val="80000"/>
              </a:lnSpc>
              <a:buFontTx/>
              <a:buBlip>
                <a:blip r:embed="rId2"/>
              </a:buBlip>
            </a:pPr>
            <a:r>
              <a:rPr lang="en-US" sz="2400" b="1" dirty="0" smtClean="0"/>
              <a:t>And </a:t>
            </a:r>
            <a:r>
              <a:rPr lang="en-US" sz="2400" b="1" i="1" u="sng" dirty="0" smtClean="0"/>
              <a:t>each day</a:t>
            </a:r>
            <a:r>
              <a:rPr lang="en-US" sz="2400" b="1" i="1" dirty="0" smtClean="0"/>
              <a:t> throughout the year</a:t>
            </a:r>
            <a:r>
              <a:rPr lang="en-US" sz="2400" b="1" dirty="0" smtClean="0"/>
              <a:t> on U.S. roads.</a:t>
            </a:r>
          </a:p>
          <a:p>
            <a:pPr lvl="1" eaLnBrk="1" hangingPunct="1">
              <a:lnSpc>
                <a:spcPct val="80000"/>
              </a:lnSpc>
              <a:buFontTx/>
              <a:buBlip>
                <a:blip r:embed="rId2"/>
              </a:buBlip>
            </a:pPr>
            <a:r>
              <a:rPr lang="en-US" sz="2400" b="1" dirty="0" smtClean="0"/>
              <a:t>44,000 collisions (one every 1.97 seconds); 7,000 seriously injured; 112 dead.</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additive="base">
                                        <p:cTn id="25" dur="500" fill="hold"/>
                                        <p:tgtEl>
                                          <p:spTgt spid="1003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03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0355">
                                            <p:txEl>
                                              <p:pRg st="4" end="4"/>
                                            </p:txEl>
                                          </p:spTgt>
                                        </p:tgtEl>
                                        <p:attrNameLst>
                                          <p:attrName>style.visibility</p:attrName>
                                        </p:attrNameLst>
                                      </p:cBhvr>
                                      <p:to>
                                        <p:strVal val="visible"/>
                                      </p:to>
                                    </p:set>
                                    <p:anim calcmode="lin" valueType="num">
                                      <p:cBhvr additive="base">
                                        <p:cTn id="31" dur="500" fill="hold"/>
                                        <p:tgtEl>
                                          <p:spTgt spid="1003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03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b="1" dirty="0" smtClean="0">
                <a:solidFill>
                  <a:srgbClr val="A50021"/>
                </a:solidFill>
                <a:latin typeface="Times New Roman" pitchFamily="18" charset="0"/>
              </a:rPr>
              <a:t>Driver Safety – the “Numbers”</a:t>
            </a:r>
            <a:endParaRPr lang="en-US" dirty="0" smtClean="0"/>
          </a:p>
        </p:txBody>
      </p:sp>
      <p:pic>
        <p:nvPicPr>
          <p:cNvPr id="13315" name="Content Placeholder 4" descr="car_accidents_014.jpg"/>
          <p:cNvPicPr>
            <a:picLocks noGrp="1" noChangeAspect="1"/>
          </p:cNvPicPr>
          <p:nvPr>
            <p:ph idx="1"/>
          </p:nvPr>
        </p:nvPicPr>
        <p:blipFill>
          <a:blip r:embed="rId2"/>
          <a:srcRect/>
          <a:stretch>
            <a:fillRect/>
          </a:stretch>
        </p:blipFill>
        <p:spPr>
          <a:xfrm>
            <a:off x="2667000" y="3886200"/>
            <a:ext cx="3810000" cy="2743200"/>
          </a:xfrm>
        </p:spPr>
      </p:pic>
      <p:sp>
        <p:nvSpPr>
          <p:cNvPr id="4" name="Slide Number Placeholder 3"/>
          <p:cNvSpPr>
            <a:spLocks noGrp="1"/>
          </p:cNvSpPr>
          <p:nvPr>
            <p:ph type="sldNum" sz="quarter" idx="12"/>
          </p:nvPr>
        </p:nvSpPr>
        <p:spPr/>
        <p:txBody>
          <a:bodyPr/>
          <a:lstStyle/>
          <a:p>
            <a:pPr>
              <a:defRPr/>
            </a:pPr>
            <a:fld id="{73DF86D4-53A1-44DC-ACBB-E5F70A533C9D}" type="slidenum">
              <a:rPr lang="en-US"/>
              <a:pPr>
                <a:defRPr/>
              </a:pPr>
              <a:t>5</a:t>
            </a:fld>
            <a:endParaRPr lang="en-US" dirty="0"/>
          </a:p>
        </p:txBody>
      </p:sp>
      <p:sp>
        <p:nvSpPr>
          <p:cNvPr id="13317" name="Rectangle 5"/>
          <p:cNvSpPr>
            <a:spLocks noChangeArrowheads="1"/>
          </p:cNvSpPr>
          <p:nvPr/>
        </p:nvSpPr>
        <p:spPr bwMode="auto">
          <a:xfrm>
            <a:off x="381000" y="1219200"/>
            <a:ext cx="8458200" cy="2678113"/>
          </a:xfrm>
          <a:prstGeom prst="rect">
            <a:avLst/>
          </a:prstGeom>
          <a:noFill/>
          <a:ln w="9525">
            <a:noFill/>
            <a:miter lim="800000"/>
            <a:headEnd/>
            <a:tailEnd/>
          </a:ln>
        </p:spPr>
        <p:txBody>
          <a:bodyPr>
            <a:spAutoFit/>
          </a:bodyPr>
          <a:lstStyle/>
          <a:p>
            <a:pPr>
              <a:buFontTx/>
              <a:buBlip>
                <a:blip r:embed="rId3"/>
              </a:buBlip>
            </a:pPr>
            <a:r>
              <a:rPr lang="en-US" dirty="0"/>
              <a:t>Following are the numbers that show how dangerous it is to drive on U.S. roads.</a:t>
            </a:r>
          </a:p>
          <a:p>
            <a:pPr>
              <a:buFontTx/>
              <a:buBlip>
                <a:blip r:embed="rId3"/>
              </a:buBlip>
            </a:pPr>
            <a:r>
              <a:rPr lang="en-US" dirty="0"/>
              <a:t>You have probably already noticed a lot of bad driving around you.</a:t>
            </a:r>
          </a:p>
          <a:p>
            <a:pPr>
              <a:buFontTx/>
              <a:buBlip>
                <a:blip r:embed="rId3"/>
              </a:buBlip>
            </a:pPr>
            <a:r>
              <a:rPr lang="en-US" dirty="0"/>
              <a:t>Unfortunately noticing bad driving by others does not mean </a:t>
            </a:r>
            <a:r>
              <a:rPr lang="en-US" b="1" dirty="0"/>
              <a:t>you </a:t>
            </a:r>
            <a:r>
              <a:rPr lang="en-US" dirty="0"/>
              <a:t>will be a more careful driver yourself.</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anim calcmode="lin" valueType="num">
                                      <p:cBhvr additive="base">
                                        <p:cTn id="7" dur="500" fill="hold"/>
                                        <p:tgtEl>
                                          <p:spTgt spid="133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7">
                                            <p:txEl>
                                              <p:pRg st="1" end="1"/>
                                            </p:txEl>
                                          </p:spTgt>
                                        </p:tgtEl>
                                        <p:attrNameLst>
                                          <p:attrName>style.visibility</p:attrName>
                                        </p:attrNameLst>
                                      </p:cBhvr>
                                      <p:to>
                                        <p:strVal val="visible"/>
                                      </p:to>
                                    </p:set>
                                    <p:anim calcmode="lin" valueType="num">
                                      <p:cBhvr additive="base">
                                        <p:cTn id="13" dur="500" fill="hold"/>
                                        <p:tgtEl>
                                          <p:spTgt spid="133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7">
                                            <p:txEl>
                                              <p:pRg st="2" end="2"/>
                                            </p:txEl>
                                          </p:spTgt>
                                        </p:tgtEl>
                                        <p:attrNameLst>
                                          <p:attrName>style.visibility</p:attrName>
                                        </p:attrNameLst>
                                      </p:cBhvr>
                                      <p:to>
                                        <p:strVal val="visible"/>
                                      </p:to>
                                    </p:set>
                                    <p:anim calcmode="lin" valueType="num">
                                      <p:cBhvr additive="base">
                                        <p:cTn id="19" dur="500" fill="hold"/>
                                        <p:tgtEl>
                                          <p:spTgt spid="133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029B617-C5FF-471E-86B1-90DEA4E45300}" type="slidenum">
              <a:rPr lang="en-US"/>
              <a:pPr>
                <a:defRPr/>
              </a:pPr>
              <a:t>50</a:t>
            </a:fld>
            <a:endParaRPr lang="en-US" dirty="0"/>
          </a:p>
        </p:txBody>
      </p:sp>
      <p:sp>
        <p:nvSpPr>
          <p:cNvPr id="5427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Aggressive Driving</a:t>
            </a:r>
          </a:p>
        </p:txBody>
      </p:sp>
      <p:sp>
        <p:nvSpPr>
          <p:cNvPr id="99331"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sz="2800" dirty="0" smtClean="0"/>
              <a:t>I have not found any good statistics on aggressive driving, and one reason probably is that aggressive driving is not easy to define.</a:t>
            </a:r>
          </a:p>
          <a:p>
            <a:pPr eaLnBrk="1" hangingPunct="1">
              <a:buFontTx/>
              <a:buBlip>
                <a:blip r:embed="rId2"/>
              </a:buBlip>
            </a:pPr>
            <a:r>
              <a:rPr lang="en-US" sz="2800" dirty="0" smtClean="0"/>
              <a:t>Nevertheless we all know what aggressive driving looks like when we see it.</a:t>
            </a:r>
          </a:p>
          <a:p>
            <a:pPr lvl="1" eaLnBrk="1" hangingPunct="1">
              <a:buFontTx/>
              <a:buBlip>
                <a:blip r:embed="rId2"/>
              </a:buBlip>
            </a:pPr>
            <a:r>
              <a:rPr lang="en-US" sz="2400" b="1" dirty="0" smtClean="0"/>
              <a:t>And we usually don’t like it.</a:t>
            </a:r>
            <a:r>
              <a:rPr lang="en-US" sz="2400" dirty="0" smtClean="0"/>
              <a:t> </a:t>
            </a:r>
          </a:p>
          <a:p>
            <a:pPr eaLnBrk="1" hangingPunct="1">
              <a:buFontTx/>
              <a:buBlip>
                <a:blip r:embed="rId2"/>
              </a:buBlip>
            </a:pPr>
            <a:r>
              <a:rPr lang="en-US" sz="2800" dirty="0" smtClean="0"/>
              <a:t>Although we do not seem to have a problem </a:t>
            </a:r>
            <a:r>
              <a:rPr lang="en-US" sz="2800" i="1" dirty="0" smtClean="0"/>
              <a:t>doing it ourselves</a:t>
            </a:r>
            <a:r>
              <a:rPr lang="en-US" sz="2800" dirty="0" smtClean="0"/>
              <a:t> when it suits us.</a:t>
            </a:r>
          </a:p>
          <a:p>
            <a:pPr lvl="1" eaLnBrk="1" hangingPunct="1">
              <a:buFontTx/>
              <a:buBlip>
                <a:blip r:embed="rId2"/>
              </a:buBlip>
            </a:pPr>
            <a:r>
              <a:rPr lang="en-US" sz="2400" b="1" dirty="0" smtClean="0"/>
              <a:t>Because </a:t>
            </a:r>
            <a:r>
              <a:rPr lang="en-US" sz="2400" b="1" i="1" dirty="0" smtClean="0"/>
              <a:t>we don’t see ourselves</a:t>
            </a:r>
            <a:r>
              <a:rPr lang="en-US" sz="2400" b="1" dirty="0" smtClean="0"/>
              <a:t> as aggressive.</a:t>
            </a:r>
          </a:p>
          <a:p>
            <a:pPr lvl="1" eaLnBrk="1" hangingPunct="1">
              <a:buFontTx/>
              <a:buBlip>
                <a:blip r:embed="rId2"/>
              </a:buBlip>
            </a:pPr>
            <a:r>
              <a:rPr lang="en-US" sz="2400" b="1" dirty="0" smtClean="0"/>
              <a:t>What </a:t>
            </a:r>
            <a:r>
              <a:rPr lang="en-US" sz="2400" b="1" i="1" dirty="0" smtClean="0"/>
              <a:t>we do</a:t>
            </a:r>
            <a:r>
              <a:rPr lang="en-US" sz="2400" b="1" dirty="0" smtClean="0"/>
              <a:t> makes sense.</a:t>
            </a:r>
          </a:p>
        </p:txBody>
      </p:sp>
      <p:pic>
        <p:nvPicPr>
          <p:cNvPr id="101377" name="Picture 1" descr="C:\Documents and Settings\Tom\My Documents\Business\Driver Safety\clipart\thumbnailCAJW3P8T.jpg"/>
          <p:cNvPicPr>
            <a:picLocks noChangeAspect="1" noChangeArrowheads="1"/>
          </p:cNvPicPr>
          <p:nvPr/>
        </p:nvPicPr>
        <p:blipFill>
          <a:blip r:embed="rId3"/>
          <a:srcRect/>
          <a:stretch>
            <a:fillRect/>
          </a:stretch>
        </p:blipFill>
        <p:spPr bwMode="auto">
          <a:xfrm>
            <a:off x="5943600" y="5105400"/>
            <a:ext cx="1676400" cy="1600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9331">
                                            <p:txEl>
                                              <p:pRg st="4" end="4"/>
                                            </p:txEl>
                                          </p:spTgt>
                                        </p:tgtEl>
                                        <p:attrNameLst>
                                          <p:attrName>style.visibility</p:attrName>
                                        </p:attrNameLst>
                                      </p:cBhvr>
                                      <p:to>
                                        <p:strVal val="visible"/>
                                      </p:to>
                                    </p:set>
                                    <p:anim calcmode="lin" valueType="num">
                                      <p:cBhvr additive="base">
                                        <p:cTn id="31" dur="500" fill="hold"/>
                                        <p:tgtEl>
                                          <p:spTgt spid="993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93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9331">
                                            <p:txEl>
                                              <p:pRg st="5" end="5"/>
                                            </p:txEl>
                                          </p:spTgt>
                                        </p:tgtEl>
                                        <p:attrNameLst>
                                          <p:attrName>style.visibility</p:attrName>
                                        </p:attrNameLst>
                                      </p:cBhvr>
                                      <p:to>
                                        <p:strVal val="visible"/>
                                      </p:to>
                                    </p:set>
                                    <p:anim calcmode="lin" valueType="num">
                                      <p:cBhvr additive="base">
                                        <p:cTn id="37" dur="500" fill="hold"/>
                                        <p:tgtEl>
                                          <p:spTgt spid="993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93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pPr algn="l"/>
            <a:r>
              <a:rPr lang="en-US" sz="3600" b="1" dirty="0" smtClean="0">
                <a:solidFill>
                  <a:srgbClr val="A50021"/>
                </a:solidFill>
                <a:latin typeface="Times New Roman" pitchFamily="18" charset="0"/>
              </a:rPr>
              <a:t>Causes of Crashes – Aggressive Driving</a:t>
            </a:r>
            <a:br>
              <a:rPr lang="en-US" sz="3600" b="1" dirty="0" smtClean="0">
                <a:solidFill>
                  <a:srgbClr val="A50021"/>
                </a:solidFill>
                <a:latin typeface="Times New Roman" pitchFamily="18" charset="0"/>
              </a:rPr>
            </a:br>
            <a:r>
              <a:rPr lang="en-US" sz="1800" b="1" dirty="0" smtClean="0">
                <a:solidFill>
                  <a:schemeClr val="tx1"/>
                </a:solidFill>
                <a:latin typeface="Times New Roman" pitchFamily="18" charset="0"/>
              </a:rPr>
              <a:t> [click on video icon below - Video #4; first scene only – example of  the results aggressive driving]</a:t>
            </a:r>
            <a:endParaRPr lang="en-US" sz="3600" dirty="0"/>
          </a:p>
        </p:txBody>
      </p:sp>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51</a:t>
            </a:fld>
            <a:endParaRPr lang="en-US" dirty="0"/>
          </a:p>
        </p:txBody>
      </p:sp>
      <p:graphicFrame>
        <p:nvGraphicFramePr>
          <p:cNvPr id="112641" name="Object 1"/>
          <p:cNvGraphicFramePr>
            <a:graphicFrameLocks noChangeAspect="1"/>
          </p:cNvGraphicFramePr>
          <p:nvPr/>
        </p:nvGraphicFramePr>
        <p:xfrm>
          <a:off x="3371850" y="3186113"/>
          <a:ext cx="2400300" cy="485775"/>
        </p:xfrm>
        <a:graphic>
          <a:graphicData uri="http://schemas.openxmlformats.org/presentationml/2006/ole">
            <p:oleObj spid="_x0000_s112641" name="Package" r:id="rId4" imgW="2400480" imgH="485640" progId="Package">
              <p:embed/>
            </p:oleObj>
          </a:graphicData>
        </a:graphic>
      </p:graphicFrame>
    </p:spTree>
    <p:controls>
      <p:control spid="112642" r:id="rId2" imgW="5942857" imgH="3809524"/>
    </p:controls>
  </p:cSld>
  <p:clrMapOvr>
    <a:masterClrMapping/>
  </p:clrMapOvr>
  <p:transition>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F2EAA39-3884-4781-B26D-83109BE18746}" type="slidenum">
              <a:rPr lang="en-US"/>
              <a:pPr>
                <a:defRPr/>
              </a:pPr>
              <a:t>52</a:t>
            </a:fld>
            <a:endParaRPr lang="en-US" dirty="0"/>
          </a:p>
        </p:txBody>
      </p:sp>
      <p:sp>
        <p:nvSpPr>
          <p:cNvPr id="5529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Aggressive Driving</a:t>
            </a:r>
          </a:p>
        </p:txBody>
      </p:sp>
      <p:sp>
        <p:nvSpPr>
          <p:cNvPr id="98307" name="Rectangle 3"/>
          <p:cNvSpPr>
            <a:spLocks noGrp="1" noChangeArrowheads="1"/>
          </p:cNvSpPr>
          <p:nvPr>
            <p:ph type="body" idx="1"/>
          </p:nvPr>
        </p:nvSpPr>
        <p:spPr>
          <a:xfrm>
            <a:off x="228600" y="762000"/>
            <a:ext cx="8915400" cy="5364163"/>
          </a:xfrm>
        </p:spPr>
        <p:txBody>
          <a:bodyPr/>
          <a:lstStyle/>
          <a:p>
            <a:pPr eaLnBrk="1" hangingPunct="1">
              <a:lnSpc>
                <a:spcPct val="90000"/>
              </a:lnSpc>
              <a:buFontTx/>
              <a:buNone/>
            </a:pPr>
            <a:r>
              <a:rPr lang="en-US" sz="2800" dirty="0" smtClean="0"/>
              <a:t>Examples of aggressive driving you should consider:</a:t>
            </a:r>
          </a:p>
          <a:p>
            <a:pPr eaLnBrk="1" hangingPunct="1">
              <a:lnSpc>
                <a:spcPct val="90000"/>
              </a:lnSpc>
              <a:buFontTx/>
              <a:buBlip>
                <a:blip r:embed="rId2"/>
              </a:buBlip>
            </a:pPr>
            <a:r>
              <a:rPr lang="en-US" sz="2800" dirty="0" smtClean="0"/>
              <a:t>Speeding. Yes, speeding is aggressive driving – you are </a:t>
            </a:r>
            <a:r>
              <a:rPr lang="en-US" sz="2800" b="1" dirty="0" smtClean="0"/>
              <a:t>going too fast, that’s AGGRESSIVE!</a:t>
            </a:r>
          </a:p>
          <a:p>
            <a:pPr eaLnBrk="1" hangingPunct="1">
              <a:lnSpc>
                <a:spcPct val="90000"/>
              </a:lnSpc>
              <a:buFontTx/>
              <a:buBlip>
                <a:blip r:embed="rId2"/>
              </a:buBlip>
            </a:pPr>
            <a:r>
              <a:rPr lang="en-US" sz="2800" dirty="0" smtClean="0"/>
              <a:t>Tailgating.</a:t>
            </a:r>
          </a:p>
          <a:p>
            <a:pPr lvl="1" eaLnBrk="1" hangingPunct="1">
              <a:lnSpc>
                <a:spcPct val="90000"/>
              </a:lnSpc>
              <a:buFontTx/>
              <a:buBlip>
                <a:blip r:embed="rId2"/>
              </a:buBlip>
            </a:pPr>
            <a:r>
              <a:rPr lang="en-US" dirty="0" smtClean="0"/>
              <a:t>The most common (and DUMB) aggressive driving behavior.</a:t>
            </a:r>
          </a:p>
          <a:p>
            <a:pPr lvl="1" eaLnBrk="1" hangingPunct="1">
              <a:lnSpc>
                <a:spcPct val="90000"/>
              </a:lnSpc>
              <a:buFontTx/>
              <a:buBlip>
                <a:blip r:embed="rId2"/>
              </a:buBlip>
            </a:pPr>
            <a:r>
              <a:rPr lang="en-US" dirty="0" smtClean="0"/>
              <a:t>Also the best way to ensure a collision in your future.</a:t>
            </a:r>
          </a:p>
          <a:p>
            <a:pPr eaLnBrk="1" hangingPunct="1">
              <a:lnSpc>
                <a:spcPct val="90000"/>
              </a:lnSpc>
              <a:buFontTx/>
              <a:buBlip>
                <a:blip r:embed="rId2"/>
              </a:buBlip>
            </a:pPr>
            <a:r>
              <a:rPr lang="en-US" sz="2800" dirty="0" smtClean="0"/>
              <a:t>Running red lights.</a:t>
            </a:r>
          </a:p>
          <a:p>
            <a:pPr eaLnBrk="1" hangingPunct="1">
              <a:lnSpc>
                <a:spcPct val="90000"/>
              </a:lnSpc>
              <a:buFontTx/>
              <a:buBlip>
                <a:blip r:embed="rId2"/>
              </a:buBlip>
            </a:pPr>
            <a:r>
              <a:rPr lang="en-US" sz="2800" dirty="0" smtClean="0"/>
              <a:t>Frequent/Abrupt lane changes.</a:t>
            </a:r>
          </a:p>
          <a:p>
            <a:pPr lvl="1" eaLnBrk="1" hangingPunct="1">
              <a:lnSpc>
                <a:spcPct val="90000"/>
              </a:lnSpc>
              <a:buFontTx/>
              <a:buBlip>
                <a:blip r:embed="rId2"/>
              </a:buBlip>
            </a:pPr>
            <a:r>
              <a:rPr lang="en-US" dirty="0" smtClean="0"/>
              <a:t>Another great way to ensure a </a:t>
            </a:r>
            <a:r>
              <a:rPr lang="en-US" b="1" dirty="0" smtClean="0"/>
              <a:t>big crash</a:t>
            </a:r>
            <a:r>
              <a:rPr lang="en-US" dirty="0" smtClean="0"/>
              <a:t> in your future.</a:t>
            </a:r>
          </a:p>
          <a:p>
            <a:pPr eaLnBrk="1" hangingPunct="1">
              <a:lnSpc>
                <a:spcPct val="90000"/>
              </a:lnSpc>
              <a:buFontTx/>
              <a:buBlip>
                <a:blip r:embed="rId2"/>
              </a:buBlip>
            </a:pPr>
            <a:r>
              <a:rPr lang="en-US" sz="2800" dirty="0" smtClean="0"/>
              <a:t>Failure to let other vehicles merge.</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8307">
                                            <p:txEl>
                                              <p:pRg st="4" end="4"/>
                                            </p:txEl>
                                          </p:spTgt>
                                        </p:tgtEl>
                                        <p:attrNameLst>
                                          <p:attrName>style.visibility</p:attrName>
                                        </p:attrNameLst>
                                      </p:cBhvr>
                                      <p:to>
                                        <p:strVal val="visible"/>
                                      </p:to>
                                    </p:set>
                                    <p:anim calcmode="lin" valueType="num">
                                      <p:cBhvr additive="base">
                                        <p:cTn id="31"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8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8307">
                                            <p:txEl>
                                              <p:pRg st="5" end="5"/>
                                            </p:txEl>
                                          </p:spTgt>
                                        </p:tgtEl>
                                        <p:attrNameLst>
                                          <p:attrName>style.visibility</p:attrName>
                                        </p:attrNameLst>
                                      </p:cBhvr>
                                      <p:to>
                                        <p:strVal val="visible"/>
                                      </p:to>
                                    </p:set>
                                    <p:anim calcmode="lin" valueType="num">
                                      <p:cBhvr additive="base">
                                        <p:cTn id="37" dur="500" fill="hold"/>
                                        <p:tgtEl>
                                          <p:spTgt spid="983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83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8307">
                                            <p:txEl>
                                              <p:pRg st="6" end="6"/>
                                            </p:txEl>
                                          </p:spTgt>
                                        </p:tgtEl>
                                        <p:attrNameLst>
                                          <p:attrName>style.visibility</p:attrName>
                                        </p:attrNameLst>
                                      </p:cBhvr>
                                      <p:to>
                                        <p:strVal val="visible"/>
                                      </p:to>
                                    </p:set>
                                    <p:anim calcmode="lin" valueType="num">
                                      <p:cBhvr additive="base">
                                        <p:cTn id="43" dur="500" fill="hold"/>
                                        <p:tgtEl>
                                          <p:spTgt spid="9830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83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8307">
                                            <p:txEl>
                                              <p:pRg st="7" end="7"/>
                                            </p:txEl>
                                          </p:spTgt>
                                        </p:tgtEl>
                                        <p:attrNameLst>
                                          <p:attrName>style.visibility</p:attrName>
                                        </p:attrNameLst>
                                      </p:cBhvr>
                                      <p:to>
                                        <p:strVal val="visible"/>
                                      </p:to>
                                    </p:set>
                                    <p:anim calcmode="lin" valueType="num">
                                      <p:cBhvr additive="base">
                                        <p:cTn id="49" dur="500" fill="hold"/>
                                        <p:tgtEl>
                                          <p:spTgt spid="9830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83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8307">
                                            <p:txEl>
                                              <p:pRg st="8" end="8"/>
                                            </p:txEl>
                                          </p:spTgt>
                                        </p:tgtEl>
                                        <p:attrNameLst>
                                          <p:attrName>style.visibility</p:attrName>
                                        </p:attrNameLst>
                                      </p:cBhvr>
                                      <p:to>
                                        <p:strVal val="visible"/>
                                      </p:to>
                                    </p:set>
                                    <p:anim calcmode="lin" valueType="num">
                                      <p:cBhvr additive="base">
                                        <p:cTn id="55" dur="500" fill="hold"/>
                                        <p:tgtEl>
                                          <p:spTgt spid="9830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830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BA4D28A-0074-4C04-976C-F63DE4A32BF3}" type="slidenum">
              <a:rPr lang="en-US"/>
              <a:pPr>
                <a:defRPr/>
              </a:pPr>
              <a:t>53</a:t>
            </a:fld>
            <a:endParaRPr lang="en-US" dirty="0"/>
          </a:p>
        </p:txBody>
      </p:sp>
      <p:sp>
        <p:nvSpPr>
          <p:cNvPr id="5632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Age/Inexperience</a:t>
            </a:r>
          </a:p>
        </p:txBody>
      </p:sp>
      <p:sp>
        <p:nvSpPr>
          <p:cNvPr id="197635"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sz="2800" dirty="0" smtClean="0"/>
              <a:t>Death by vehicle crash is the </a:t>
            </a:r>
            <a:r>
              <a:rPr lang="en-US" sz="2800" b="1" dirty="0" smtClean="0"/>
              <a:t>leading cause of death</a:t>
            </a:r>
            <a:r>
              <a:rPr lang="en-US" sz="2800" dirty="0" smtClean="0"/>
              <a:t> in the U.S.A. for </a:t>
            </a:r>
            <a:r>
              <a:rPr lang="en-US" sz="2800" b="1" dirty="0" smtClean="0"/>
              <a:t>ages 2-35</a:t>
            </a:r>
            <a:r>
              <a:rPr lang="en-US" sz="2800" dirty="0" smtClean="0"/>
              <a:t> years.</a:t>
            </a:r>
          </a:p>
          <a:p>
            <a:pPr eaLnBrk="1" hangingPunct="1">
              <a:buFontTx/>
              <a:buBlip>
                <a:blip r:embed="rId2"/>
              </a:buBlip>
            </a:pPr>
            <a:r>
              <a:rPr lang="en-US" sz="2800" dirty="0" smtClean="0"/>
              <a:t>We loose more teenagers (age 13-19) to traffic crashes each year than the total annual fire fatality count in this country.</a:t>
            </a:r>
          </a:p>
          <a:p>
            <a:pPr eaLnBrk="1" hangingPunct="1">
              <a:buFontTx/>
              <a:buBlip>
                <a:blip r:embed="rId2"/>
              </a:buBlip>
            </a:pPr>
            <a:r>
              <a:rPr lang="en-US" sz="2800" dirty="0" smtClean="0"/>
              <a:t>16 year old drivers crash </a:t>
            </a:r>
            <a:r>
              <a:rPr lang="en-US" sz="2800" b="1" dirty="0" smtClean="0"/>
              <a:t>10 times</a:t>
            </a:r>
            <a:r>
              <a:rPr lang="en-US" sz="2800" dirty="0" smtClean="0"/>
              <a:t> more often than 40-50 year olds (same distance travelled).</a:t>
            </a:r>
          </a:p>
          <a:p>
            <a:pPr lvl="1" eaLnBrk="1" hangingPunct="1">
              <a:buFontTx/>
              <a:buBlip>
                <a:blip r:embed="rId2"/>
              </a:buBlip>
            </a:pPr>
            <a:r>
              <a:rPr lang="en-US" sz="2400" b="1" dirty="0" smtClean="0"/>
              <a:t>One out of seven</a:t>
            </a:r>
            <a:r>
              <a:rPr lang="en-US" sz="2400" dirty="0" smtClean="0"/>
              <a:t> </a:t>
            </a:r>
            <a:r>
              <a:rPr lang="en-US" sz="2400" b="1" dirty="0" smtClean="0"/>
              <a:t>16 yr. old drivers crashed in 2005</a:t>
            </a:r>
            <a:r>
              <a:rPr lang="en-US" sz="2400" dirty="0" smtClean="0"/>
              <a:t>.</a:t>
            </a:r>
          </a:p>
          <a:p>
            <a:pPr eaLnBrk="1" hangingPunct="1">
              <a:buFontTx/>
              <a:buBlip>
                <a:blip r:embed="rId2"/>
              </a:buBlip>
            </a:pPr>
            <a:r>
              <a:rPr lang="en-US" sz="2800" dirty="0" smtClean="0"/>
              <a:t>Drivers under 25 years of age represent 15 % of U.S. drivers, but account for 30% of our fatalities.</a:t>
            </a:r>
          </a:p>
          <a:p>
            <a:pPr eaLnBrk="1" hangingPunct="1">
              <a:buFont typeface="Symbol" pitchFamily="18" charset="2"/>
              <a:buBlip>
                <a:blip r:embed="rId2"/>
              </a:buBlip>
            </a:pPr>
            <a:endParaRPr lang="en-US" sz="28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anim calcmode="lin" valueType="num">
                                      <p:cBhvr additive="base">
                                        <p:cTn id="7" dur="500" fill="hold"/>
                                        <p:tgtEl>
                                          <p:spTgt spid="197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7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7635">
                                            <p:txEl>
                                              <p:pRg st="1" end="1"/>
                                            </p:txEl>
                                          </p:spTgt>
                                        </p:tgtEl>
                                        <p:attrNameLst>
                                          <p:attrName>style.visibility</p:attrName>
                                        </p:attrNameLst>
                                      </p:cBhvr>
                                      <p:to>
                                        <p:strVal val="visible"/>
                                      </p:to>
                                    </p:set>
                                    <p:anim calcmode="lin" valueType="num">
                                      <p:cBhvr additive="base">
                                        <p:cTn id="13" dur="500" fill="hold"/>
                                        <p:tgtEl>
                                          <p:spTgt spid="197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7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7635">
                                            <p:txEl>
                                              <p:pRg st="2" end="2"/>
                                            </p:txEl>
                                          </p:spTgt>
                                        </p:tgtEl>
                                        <p:attrNameLst>
                                          <p:attrName>style.visibility</p:attrName>
                                        </p:attrNameLst>
                                      </p:cBhvr>
                                      <p:to>
                                        <p:strVal val="visible"/>
                                      </p:to>
                                    </p:set>
                                    <p:anim calcmode="lin" valueType="num">
                                      <p:cBhvr additive="base">
                                        <p:cTn id="19" dur="500" fill="hold"/>
                                        <p:tgtEl>
                                          <p:spTgt spid="197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7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7635">
                                            <p:txEl>
                                              <p:pRg st="3" end="3"/>
                                            </p:txEl>
                                          </p:spTgt>
                                        </p:tgtEl>
                                        <p:attrNameLst>
                                          <p:attrName>style.visibility</p:attrName>
                                        </p:attrNameLst>
                                      </p:cBhvr>
                                      <p:to>
                                        <p:strVal val="visible"/>
                                      </p:to>
                                    </p:set>
                                    <p:anim calcmode="lin" valueType="num">
                                      <p:cBhvr additive="base">
                                        <p:cTn id="25" dur="500" fill="hold"/>
                                        <p:tgtEl>
                                          <p:spTgt spid="197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7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7635">
                                            <p:txEl>
                                              <p:pRg st="4" end="4"/>
                                            </p:txEl>
                                          </p:spTgt>
                                        </p:tgtEl>
                                        <p:attrNameLst>
                                          <p:attrName>style.visibility</p:attrName>
                                        </p:attrNameLst>
                                      </p:cBhvr>
                                      <p:to>
                                        <p:strVal val="visible"/>
                                      </p:to>
                                    </p:set>
                                    <p:anim calcmode="lin" valueType="num">
                                      <p:cBhvr additive="base">
                                        <p:cTn id="31" dur="500" fill="hold"/>
                                        <p:tgtEl>
                                          <p:spTgt spid="1976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76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4B6B1D0-80BC-495E-8F35-492AB3DB24D2}" type="slidenum">
              <a:rPr lang="en-US"/>
              <a:pPr>
                <a:defRPr/>
              </a:pPr>
              <a:t>54</a:t>
            </a:fld>
            <a:endParaRPr lang="en-US" dirty="0"/>
          </a:p>
        </p:txBody>
      </p:sp>
      <p:sp>
        <p:nvSpPr>
          <p:cNvPr id="5734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Age/Inexperience</a:t>
            </a:r>
          </a:p>
        </p:txBody>
      </p:sp>
      <p:sp>
        <p:nvSpPr>
          <p:cNvPr id="96259" name="Rectangle 3"/>
          <p:cNvSpPr>
            <a:spLocks noGrp="1" noChangeArrowheads="1"/>
          </p:cNvSpPr>
          <p:nvPr>
            <p:ph type="body" idx="1"/>
          </p:nvPr>
        </p:nvSpPr>
        <p:spPr>
          <a:xfrm>
            <a:off x="228600" y="914400"/>
            <a:ext cx="8915400" cy="5211763"/>
          </a:xfrm>
        </p:spPr>
        <p:txBody>
          <a:bodyPr/>
          <a:lstStyle/>
          <a:p>
            <a:pPr eaLnBrk="1" hangingPunct="1">
              <a:lnSpc>
                <a:spcPct val="90000"/>
              </a:lnSpc>
              <a:buFontTx/>
              <a:buBlip>
                <a:blip r:embed="rId2"/>
              </a:buBlip>
            </a:pPr>
            <a:r>
              <a:rPr lang="en-US" sz="2800" dirty="0" smtClean="0"/>
              <a:t>In every country studied, vehicle collisions are disproportionately a problem of young male drivers.</a:t>
            </a:r>
          </a:p>
          <a:p>
            <a:pPr eaLnBrk="1" hangingPunct="1">
              <a:lnSpc>
                <a:spcPct val="90000"/>
              </a:lnSpc>
              <a:buFontTx/>
              <a:buBlip>
                <a:blip r:embed="rId2"/>
              </a:buBlip>
            </a:pPr>
            <a:r>
              <a:rPr lang="en-US" sz="2800" dirty="0" smtClean="0"/>
              <a:t>The curve showing male collisions by age is nearly identical to the curve of male arrests by age.</a:t>
            </a:r>
          </a:p>
          <a:p>
            <a:pPr eaLnBrk="1" hangingPunct="1">
              <a:lnSpc>
                <a:spcPct val="90000"/>
              </a:lnSpc>
              <a:buFontTx/>
              <a:buBlip>
                <a:blip r:embed="rId2"/>
              </a:buBlip>
            </a:pPr>
            <a:r>
              <a:rPr lang="en-US" sz="2800" dirty="0" smtClean="0"/>
              <a:t>The collision curve is very high for </a:t>
            </a:r>
            <a:r>
              <a:rPr lang="en-US" sz="2800" b="1" dirty="0" smtClean="0"/>
              <a:t>16-23</a:t>
            </a:r>
            <a:r>
              <a:rPr lang="en-US" sz="2800" dirty="0" smtClean="0"/>
              <a:t> year old drivers, then tapers off steeply to age 30.</a:t>
            </a:r>
          </a:p>
          <a:p>
            <a:pPr eaLnBrk="1" hangingPunct="1">
              <a:lnSpc>
                <a:spcPct val="90000"/>
              </a:lnSpc>
              <a:buFontTx/>
              <a:buBlip>
                <a:blip r:embed="rId2"/>
              </a:buBlip>
            </a:pPr>
            <a:r>
              <a:rPr lang="en-US" sz="2800" dirty="0" smtClean="0"/>
              <a:t>Young female drivers have a similar pattern to young male drivers:</a:t>
            </a:r>
          </a:p>
          <a:p>
            <a:pPr lvl="1" eaLnBrk="1" hangingPunct="1">
              <a:lnSpc>
                <a:spcPct val="90000"/>
              </a:lnSpc>
              <a:buFontTx/>
              <a:buBlip>
                <a:blip r:embed="rId2"/>
              </a:buBlip>
            </a:pPr>
            <a:r>
              <a:rPr lang="en-US" dirty="0" smtClean="0"/>
              <a:t> i.e. more fatalities/collisions in the 16 to 23 year old bracket, but at a much lower rate (1/4 to 1/3) than male drivers.</a:t>
            </a:r>
          </a:p>
          <a:p>
            <a:pPr eaLnBrk="1" hangingPunct="1">
              <a:lnSpc>
                <a:spcPct val="90000"/>
              </a:lnSpc>
              <a:buFontTx/>
              <a:buBlip>
                <a:blip r:embed="rId2"/>
              </a:buBlip>
            </a:pPr>
            <a:r>
              <a:rPr lang="en-US" sz="2800" dirty="0" smtClean="0"/>
              <a:t>Pennsylvania is the 4th worse state for young driver deaths [following CA, FL, &amp; TX].</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6259">
                                            <p:txEl>
                                              <p:pRg st="3" end="3"/>
                                            </p:txEl>
                                          </p:spTgt>
                                        </p:tgtEl>
                                        <p:attrNameLst>
                                          <p:attrName>style.visibility</p:attrName>
                                        </p:attrNameLst>
                                      </p:cBhvr>
                                      <p:to>
                                        <p:strVal val="visible"/>
                                      </p:to>
                                    </p:set>
                                    <p:anim calcmode="lin" valueType="num">
                                      <p:cBhvr additive="base">
                                        <p:cTn id="25" dur="5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6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6259">
                                            <p:txEl>
                                              <p:pRg st="4" end="4"/>
                                            </p:txEl>
                                          </p:spTgt>
                                        </p:tgtEl>
                                        <p:attrNameLst>
                                          <p:attrName>style.visibility</p:attrName>
                                        </p:attrNameLst>
                                      </p:cBhvr>
                                      <p:to>
                                        <p:strVal val="visible"/>
                                      </p:to>
                                    </p:set>
                                    <p:anim calcmode="lin" valueType="num">
                                      <p:cBhvr additive="base">
                                        <p:cTn id="31" dur="500" fill="hold"/>
                                        <p:tgtEl>
                                          <p:spTgt spid="962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62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6259">
                                            <p:txEl>
                                              <p:pRg st="5" end="5"/>
                                            </p:txEl>
                                          </p:spTgt>
                                        </p:tgtEl>
                                        <p:attrNameLst>
                                          <p:attrName>style.visibility</p:attrName>
                                        </p:attrNameLst>
                                      </p:cBhvr>
                                      <p:to>
                                        <p:strVal val="visible"/>
                                      </p:to>
                                    </p:set>
                                    <p:anim calcmode="lin" valueType="num">
                                      <p:cBhvr additive="base">
                                        <p:cTn id="37" dur="500" fill="hold"/>
                                        <p:tgtEl>
                                          <p:spTgt spid="962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62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B874350-956B-45C3-A657-F39CA2543AF2}" type="slidenum">
              <a:rPr lang="en-US"/>
              <a:pPr>
                <a:defRPr/>
              </a:pPr>
              <a:t>55</a:t>
            </a:fld>
            <a:endParaRPr lang="en-US" dirty="0"/>
          </a:p>
        </p:txBody>
      </p:sp>
      <p:sp>
        <p:nvSpPr>
          <p:cNvPr id="5837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Age/Inexperience</a:t>
            </a:r>
          </a:p>
        </p:txBody>
      </p:sp>
      <p:sp>
        <p:nvSpPr>
          <p:cNvPr id="95235" name="Rectangle 3"/>
          <p:cNvSpPr>
            <a:spLocks noGrp="1" noChangeArrowheads="1"/>
          </p:cNvSpPr>
          <p:nvPr>
            <p:ph type="body" idx="1"/>
          </p:nvPr>
        </p:nvSpPr>
        <p:spPr>
          <a:xfrm>
            <a:off x="381000" y="990600"/>
            <a:ext cx="8458200" cy="5135563"/>
          </a:xfrm>
        </p:spPr>
        <p:txBody>
          <a:bodyPr/>
          <a:lstStyle/>
          <a:p>
            <a:pPr eaLnBrk="1" hangingPunct="1">
              <a:lnSpc>
                <a:spcPct val="80000"/>
              </a:lnSpc>
              <a:buFontTx/>
              <a:buNone/>
            </a:pPr>
            <a:r>
              <a:rPr lang="en-US" sz="2800" dirty="0" smtClean="0"/>
              <a:t>	A study of 2,000 vehicle crashes involving 16-19 year olds found four main problem areas.</a:t>
            </a:r>
          </a:p>
          <a:p>
            <a:pPr eaLnBrk="1" hangingPunct="1">
              <a:lnSpc>
                <a:spcPct val="80000"/>
              </a:lnSpc>
              <a:buFontTx/>
              <a:buBlip>
                <a:blip r:embed="rId2"/>
              </a:buBlip>
            </a:pPr>
            <a:r>
              <a:rPr lang="en-US" sz="2800" i="1" u="sng" dirty="0" smtClean="0"/>
              <a:t>Errors in attention</a:t>
            </a:r>
            <a:r>
              <a:rPr lang="en-US" sz="2800" i="1" dirty="0" smtClean="0"/>
              <a:t> caused the majority of non-fatal crashes.</a:t>
            </a:r>
          </a:p>
          <a:p>
            <a:pPr eaLnBrk="1" hangingPunct="1">
              <a:lnSpc>
                <a:spcPct val="80000"/>
              </a:lnSpc>
              <a:buFontTx/>
              <a:buBlip>
                <a:blip r:embed="rId2"/>
              </a:buBlip>
            </a:pPr>
            <a:r>
              <a:rPr lang="en-US" sz="2800" i="1" u="sng" dirty="0" smtClean="0"/>
              <a:t>Poor visual search</a:t>
            </a:r>
            <a:r>
              <a:rPr lang="en-US" sz="2800" dirty="0" smtClean="0"/>
              <a:t> (scanning for hazards).</a:t>
            </a:r>
          </a:p>
          <a:p>
            <a:pPr eaLnBrk="1" hangingPunct="1">
              <a:lnSpc>
                <a:spcPct val="80000"/>
              </a:lnSpc>
              <a:buFontTx/>
              <a:buBlip>
                <a:blip r:embed="rId2"/>
              </a:buBlip>
            </a:pPr>
            <a:r>
              <a:rPr lang="en-US" sz="2800" i="1" u="sng" dirty="0" smtClean="0"/>
              <a:t>Excess speed </a:t>
            </a:r>
            <a:r>
              <a:rPr lang="en-US" sz="2800" dirty="0" smtClean="0"/>
              <a:t>(over the limit).</a:t>
            </a:r>
          </a:p>
          <a:p>
            <a:pPr eaLnBrk="1" hangingPunct="1">
              <a:lnSpc>
                <a:spcPct val="80000"/>
              </a:lnSpc>
              <a:buFontTx/>
              <a:buBlip>
                <a:blip r:embed="rId2"/>
              </a:buBlip>
            </a:pPr>
            <a:r>
              <a:rPr lang="en-US" sz="2800" i="1" u="sng" dirty="0" smtClean="0"/>
              <a:t>Poor hazard recognition</a:t>
            </a:r>
            <a:r>
              <a:rPr lang="en-US" sz="2800" dirty="0" smtClean="0"/>
              <a:t>: inability to define/identify high risk situation even when seen by the eyes.</a:t>
            </a:r>
          </a:p>
          <a:p>
            <a:pPr eaLnBrk="1" hangingPunct="1">
              <a:lnSpc>
                <a:spcPct val="80000"/>
              </a:lnSpc>
              <a:buFontTx/>
              <a:buBlip>
                <a:blip r:embed="rId2"/>
              </a:buBlip>
            </a:pPr>
            <a:endParaRPr lang="en-US" sz="2800" dirty="0" smtClean="0"/>
          </a:p>
          <a:p>
            <a:pPr eaLnBrk="1" hangingPunct="1">
              <a:lnSpc>
                <a:spcPct val="80000"/>
              </a:lnSpc>
              <a:buFontTx/>
              <a:buBlip>
                <a:blip r:embed="rId2"/>
              </a:buBlip>
            </a:pPr>
            <a:endParaRPr lang="en-US" sz="2800" dirty="0" smtClean="0"/>
          </a:p>
          <a:p>
            <a:pPr eaLnBrk="1" hangingPunct="1">
              <a:lnSpc>
                <a:spcPct val="80000"/>
              </a:lnSpc>
              <a:buNone/>
            </a:pPr>
            <a:endParaRPr lang="en-US" sz="2800" dirty="0" smtClean="0"/>
          </a:p>
        </p:txBody>
      </p:sp>
      <p:pic>
        <p:nvPicPr>
          <p:cNvPr id="159746" name="Picture 2" descr="C:\Documents and Settings\Tom\My Documents\Business\Driver Safety\crash.photos\car_accidents_0310.jpg"/>
          <p:cNvPicPr>
            <a:picLocks noChangeAspect="1" noChangeArrowheads="1"/>
          </p:cNvPicPr>
          <p:nvPr/>
        </p:nvPicPr>
        <p:blipFill>
          <a:blip r:embed="rId3"/>
          <a:srcRect/>
          <a:stretch>
            <a:fillRect/>
          </a:stretch>
        </p:blipFill>
        <p:spPr bwMode="auto">
          <a:xfrm>
            <a:off x="2286000" y="4114800"/>
            <a:ext cx="4648200" cy="24384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additive="base">
                                        <p:cTn id="19" dur="5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5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5235">
                                            <p:txEl>
                                              <p:pRg st="3" end="3"/>
                                            </p:txEl>
                                          </p:spTgt>
                                        </p:tgtEl>
                                        <p:attrNameLst>
                                          <p:attrName>style.visibility</p:attrName>
                                        </p:attrNameLst>
                                      </p:cBhvr>
                                      <p:to>
                                        <p:strVal val="visible"/>
                                      </p:to>
                                    </p:set>
                                    <p:anim calcmode="lin" valueType="num">
                                      <p:cBhvr additive="base">
                                        <p:cTn id="25" dur="500" fill="hold"/>
                                        <p:tgtEl>
                                          <p:spTgt spid="952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5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5235">
                                            <p:txEl>
                                              <p:pRg st="4" end="4"/>
                                            </p:txEl>
                                          </p:spTgt>
                                        </p:tgtEl>
                                        <p:attrNameLst>
                                          <p:attrName>style.visibility</p:attrName>
                                        </p:attrNameLst>
                                      </p:cBhvr>
                                      <p:to>
                                        <p:strVal val="visible"/>
                                      </p:to>
                                    </p:set>
                                    <p:anim calcmode="lin" valueType="num">
                                      <p:cBhvr additive="base">
                                        <p:cTn id="31" dur="500" fill="hold"/>
                                        <p:tgtEl>
                                          <p:spTgt spid="952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52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B874350-956B-45C3-A657-F39CA2543AF2}" type="slidenum">
              <a:rPr lang="en-US"/>
              <a:pPr>
                <a:defRPr/>
              </a:pPr>
              <a:t>56</a:t>
            </a:fld>
            <a:endParaRPr lang="en-US" dirty="0"/>
          </a:p>
        </p:txBody>
      </p:sp>
      <p:sp>
        <p:nvSpPr>
          <p:cNvPr id="5837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Age/Inexperience</a:t>
            </a:r>
          </a:p>
        </p:txBody>
      </p:sp>
      <p:sp>
        <p:nvSpPr>
          <p:cNvPr id="95235" name="Rectangle 3"/>
          <p:cNvSpPr>
            <a:spLocks noGrp="1" noChangeArrowheads="1"/>
          </p:cNvSpPr>
          <p:nvPr>
            <p:ph type="body" idx="1"/>
          </p:nvPr>
        </p:nvSpPr>
        <p:spPr>
          <a:xfrm>
            <a:off x="381000" y="1066800"/>
            <a:ext cx="8458200" cy="5059363"/>
          </a:xfrm>
        </p:spPr>
        <p:txBody>
          <a:bodyPr/>
          <a:lstStyle/>
          <a:p>
            <a:pPr eaLnBrk="1" hangingPunct="1">
              <a:lnSpc>
                <a:spcPct val="80000"/>
              </a:lnSpc>
              <a:buFontTx/>
              <a:buBlip>
                <a:blip r:embed="rId2"/>
              </a:buBlip>
            </a:pPr>
            <a:r>
              <a:rPr lang="en-US" sz="2800" b="1" dirty="0" smtClean="0"/>
              <a:t>Conclusion</a:t>
            </a:r>
            <a:r>
              <a:rPr lang="en-US" sz="2800" dirty="0" smtClean="0"/>
              <a:t>: inexperienced drivers need to be particularly careful in overcoming their limitations.</a:t>
            </a:r>
          </a:p>
          <a:p>
            <a:pPr eaLnBrk="1" hangingPunct="1">
              <a:lnSpc>
                <a:spcPct val="80000"/>
              </a:lnSpc>
              <a:buFontTx/>
              <a:buBlip>
                <a:blip r:embed="rId2"/>
              </a:buBlip>
            </a:pPr>
            <a:r>
              <a:rPr lang="en-US" sz="2800" b="1" dirty="0" smtClean="0"/>
              <a:t>Clearly you have to be at your best when driving because the roads are filled with young, inexperienced drivers.</a:t>
            </a:r>
          </a:p>
          <a:p>
            <a:pPr eaLnBrk="1" hangingPunct="1">
              <a:lnSpc>
                <a:spcPct val="80000"/>
              </a:lnSpc>
              <a:buFontTx/>
              <a:buBlip>
                <a:blip r:embed="rId2"/>
              </a:buBlip>
            </a:pPr>
            <a:endParaRPr lang="en-US" sz="2800" b="1" dirty="0" smtClean="0"/>
          </a:p>
          <a:p>
            <a:pPr eaLnBrk="1" hangingPunct="1">
              <a:lnSpc>
                <a:spcPct val="80000"/>
              </a:lnSpc>
              <a:buFontTx/>
              <a:buBlip>
                <a:blip r:embed="rId2"/>
              </a:buBlip>
            </a:pPr>
            <a:endParaRPr lang="en-US" sz="2800" b="1" dirty="0" smtClean="0"/>
          </a:p>
          <a:p>
            <a:pPr eaLnBrk="1" hangingPunct="1">
              <a:lnSpc>
                <a:spcPct val="80000"/>
              </a:lnSpc>
              <a:buFontTx/>
              <a:buBlip>
                <a:blip r:embed="rId2"/>
              </a:buBlip>
            </a:pPr>
            <a:endParaRPr lang="en-US" sz="2800" b="1" dirty="0" smtClean="0"/>
          </a:p>
        </p:txBody>
      </p:sp>
      <p:pic>
        <p:nvPicPr>
          <p:cNvPr id="97281" name="Picture 1" descr="C:\Documents and Settings\Tom\My Documents\Business\Driver Safety\crash.photos\2-7-01-red_truck.jpg"/>
          <p:cNvPicPr>
            <a:picLocks noChangeAspect="1" noChangeArrowheads="1"/>
          </p:cNvPicPr>
          <p:nvPr/>
        </p:nvPicPr>
        <p:blipFill>
          <a:blip r:embed="rId3"/>
          <a:srcRect/>
          <a:stretch>
            <a:fillRect/>
          </a:stretch>
        </p:blipFill>
        <p:spPr bwMode="auto">
          <a:xfrm>
            <a:off x="2743200" y="3124200"/>
            <a:ext cx="3657600" cy="3352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2B08791-09DA-4B75-9644-D0ECC7D17E9F}" type="slidenum">
              <a:rPr lang="en-US"/>
              <a:pPr>
                <a:defRPr/>
              </a:pPr>
              <a:t>57</a:t>
            </a:fld>
            <a:endParaRPr lang="en-US" dirty="0"/>
          </a:p>
        </p:txBody>
      </p:sp>
      <p:sp>
        <p:nvSpPr>
          <p:cNvPr id="5939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Crashes – Tired Driving</a:t>
            </a:r>
          </a:p>
        </p:txBody>
      </p:sp>
      <p:sp>
        <p:nvSpPr>
          <p:cNvPr id="94211" name="Rectangle 3"/>
          <p:cNvSpPr>
            <a:spLocks noGrp="1" noChangeArrowheads="1"/>
          </p:cNvSpPr>
          <p:nvPr>
            <p:ph type="body" idx="1"/>
          </p:nvPr>
        </p:nvSpPr>
        <p:spPr>
          <a:xfrm>
            <a:off x="381000" y="838200"/>
            <a:ext cx="8458200" cy="5287963"/>
          </a:xfrm>
        </p:spPr>
        <p:txBody>
          <a:bodyPr/>
          <a:lstStyle/>
          <a:p>
            <a:pPr eaLnBrk="1" hangingPunct="1">
              <a:lnSpc>
                <a:spcPct val="90000"/>
              </a:lnSpc>
              <a:buFontTx/>
              <a:buNone/>
            </a:pPr>
            <a:r>
              <a:rPr lang="en-US" sz="2800" b="1" dirty="0" smtClean="0"/>
              <a:t>Tired/Drowsy Driving</a:t>
            </a:r>
          </a:p>
          <a:p>
            <a:pPr eaLnBrk="1" hangingPunct="1">
              <a:lnSpc>
                <a:spcPct val="90000"/>
              </a:lnSpc>
              <a:buFontTx/>
              <a:buBlip>
                <a:blip r:embed="rId2"/>
              </a:buBlip>
            </a:pPr>
            <a:r>
              <a:rPr lang="en-US" sz="2800" dirty="0" smtClean="0"/>
              <a:t>Similar effects on drivers as alcohol impairment.</a:t>
            </a:r>
          </a:p>
          <a:p>
            <a:pPr eaLnBrk="1" hangingPunct="1">
              <a:lnSpc>
                <a:spcPct val="90000"/>
              </a:lnSpc>
              <a:buFontTx/>
              <a:buBlip>
                <a:blip r:embed="rId2"/>
              </a:buBlip>
            </a:pPr>
            <a:r>
              <a:rPr lang="en-US" sz="2800" dirty="0" smtClean="0"/>
              <a:t>Triples your risk of a crash.</a:t>
            </a:r>
          </a:p>
          <a:p>
            <a:pPr eaLnBrk="1" hangingPunct="1">
              <a:lnSpc>
                <a:spcPct val="90000"/>
              </a:lnSpc>
              <a:buFontTx/>
              <a:buBlip>
                <a:blip r:embed="rId2"/>
              </a:buBlip>
            </a:pPr>
            <a:r>
              <a:rPr lang="en-US" sz="2800" dirty="0" smtClean="0"/>
              <a:t>NHTSA estimates there are approximately 100,000 police reported crashes annually caused by </a:t>
            </a:r>
            <a:r>
              <a:rPr lang="en-US" sz="2800" b="1" dirty="0" smtClean="0"/>
              <a:t>sleeping</a:t>
            </a:r>
            <a:r>
              <a:rPr lang="en-US" sz="2800" dirty="0" smtClean="0"/>
              <a:t> drivers.</a:t>
            </a:r>
          </a:p>
          <a:p>
            <a:pPr lvl="1" eaLnBrk="1" hangingPunct="1">
              <a:lnSpc>
                <a:spcPct val="90000"/>
              </a:lnSpc>
              <a:buFontTx/>
              <a:buBlip>
                <a:blip r:embed="rId2"/>
              </a:buBlip>
            </a:pPr>
            <a:r>
              <a:rPr lang="en-US" sz="2400" b="1" dirty="0" smtClean="0"/>
              <a:t>Not </a:t>
            </a:r>
            <a:r>
              <a:rPr lang="en-US" sz="2400" b="1" i="1" dirty="0" smtClean="0"/>
              <a:t>sleepy</a:t>
            </a:r>
            <a:r>
              <a:rPr lang="en-US" sz="2400" b="1" dirty="0" smtClean="0"/>
              <a:t> drivers but drivers actually </a:t>
            </a:r>
            <a:r>
              <a:rPr lang="en-US" sz="2400" b="1" u="sng" dirty="0" smtClean="0"/>
              <a:t>asleep</a:t>
            </a:r>
            <a:r>
              <a:rPr lang="en-US" sz="2400" b="1" dirty="0" smtClean="0"/>
              <a:t> at the wheel.</a:t>
            </a:r>
          </a:p>
          <a:p>
            <a:pPr lvl="1" eaLnBrk="1" hangingPunct="1">
              <a:lnSpc>
                <a:spcPct val="90000"/>
              </a:lnSpc>
              <a:buFontTx/>
              <a:buBlip>
                <a:blip r:embed="rId2"/>
              </a:buBlip>
            </a:pPr>
            <a:r>
              <a:rPr lang="en-US" sz="2400" b="1" dirty="0" smtClean="0"/>
              <a:t>Yet 62 % of drivers drive tired.</a:t>
            </a:r>
          </a:p>
          <a:p>
            <a:pPr eaLnBrk="1" hangingPunct="1">
              <a:lnSpc>
                <a:spcPct val="90000"/>
              </a:lnSpc>
              <a:buFontTx/>
              <a:buBlip>
                <a:blip r:embed="rId2"/>
              </a:buBlip>
            </a:pPr>
            <a:r>
              <a:rPr lang="en-US" sz="2800" dirty="0" smtClean="0"/>
              <a:t>Studies show tired eyes have poor glare recovery.</a:t>
            </a:r>
          </a:p>
          <a:p>
            <a:pPr lvl="1" eaLnBrk="1" hangingPunct="1">
              <a:lnSpc>
                <a:spcPct val="90000"/>
              </a:lnSpc>
              <a:buFontTx/>
              <a:buBlip>
                <a:blip r:embed="rId2"/>
              </a:buBlip>
            </a:pPr>
            <a:r>
              <a:rPr lang="en-US" sz="2400" b="1" dirty="0" smtClean="0"/>
              <a:t>And if you can’t see well you are at risk of running off the road or hitting something</a:t>
            </a:r>
            <a:r>
              <a:rPr lang="en-US" sz="2400" dirty="0" smtClean="0"/>
              <a:t>.</a:t>
            </a:r>
          </a:p>
          <a:p>
            <a:pPr lvl="1" eaLnBrk="1" hangingPunct="1">
              <a:lnSpc>
                <a:spcPct val="90000"/>
              </a:lnSpc>
              <a:buFont typeface="Courier New" pitchFamily="49" charset="0"/>
              <a:buBlip>
                <a:blip r:embed="rId2"/>
              </a:buBlip>
            </a:pPr>
            <a:endParaRPr lang="en-US" sz="24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4211">
                                            <p:txEl>
                                              <p:pRg st="3" end="3"/>
                                            </p:txEl>
                                          </p:spTgt>
                                        </p:tgtEl>
                                        <p:attrNameLst>
                                          <p:attrName>style.visibility</p:attrName>
                                        </p:attrNameLst>
                                      </p:cBhvr>
                                      <p:to>
                                        <p:strVal val="visible"/>
                                      </p:to>
                                    </p:set>
                                    <p:anim calcmode="lin" valueType="num">
                                      <p:cBhvr additive="base">
                                        <p:cTn id="25" dur="500" fill="hold"/>
                                        <p:tgtEl>
                                          <p:spTgt spid="942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4211">
                                            <p:txEl>
                                              <p:pRg st="4" end="4"/>
                                            </p:txEl>
                                          </p:spTgt>
                                        </p:tgtEl>
                                        <p:attrNameLst>
                                          <p:attrName>style.visibility</p:attrName>
                                        </p:attrNameLst>
                                      </p:cBhvr>
                                      <p:to>
                                        <p:strVal val="visible"/>
                                      </p:to>
                                    </p:set>
                                    <p:anim calcmode="lin" valueType="num">
                                      <p:cBhvr additive="base">
                                        <p:cTn id="31" dur="500" fill="hold"/>
                                        <p:tgtEl>
                                          <p:spTgt spid="942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42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4211">
                                            <p:txEl>
                                              <p:pRg st="5" end="5"/>
                                            </p:txEl>
                                          </p:spTgt>
                                        </p:tgtEl>
                                        <p:attrNameLst>
                                          <p:attrName>style.visibility</p:attrName>
                                        </p:attrNameLst>
                                      </p:cBhvr>
                                      <p:to>
                                        <p:strVal val="visible"/>
                                      </p:to>
                                    </p:set>
                                    <p:anim calcmode="lin" valueType="num">
                                      <p:cBhvr additive="base">
                                        <p:cTn id="37" dur="500" fill="hold"/>
                                        <p:tgtEl>
                                          <p:spTgt spid="942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42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4211">
                                            <p:txEl>
                                              <p:pRg st="6" end="6"/>
                                            </p:txEl>
                                          </p:spTgt>
                                        </p:tgtEl>
                                        <p:attrNameLst>
                                          <p:attrName>style.visibility</p:attrName>
                                        </p:attrNameLst>
                                      </p:cBhvr>
                                      <p:to>
                                        <p:strVal val="visible"/>
                                      </p:to>
                                    </p:set>
                                    <p:anim calcmode="lin" valueType="num">
                                      <p:cBhvr additive="base">
                                        <p:cTn id="43" dur="500" fill="hold"/>
                                        <p:tgtEl>
                                          <p:spTgt spid="942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42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4211">
                                            <p:txEl>
                                              <p:pRg st="7" end="7"/>
                                            </p:txEl>
                                          </p:spTgt>
                                        </p:tgtEl>
                                        <p:attrNameLst>
                                          <p:attrName>style.visibility</p:attrName>
                                        </p:attrNameLst>
                                      </p:cBhvr>
                                      <p:to>
                                        <p:strVal val="visible"/>
                                      </p:to>
                                    </p:set>
                                    <p:anim calcmode="lin" valueType="num">
                                      <p:cBhvr additive="base">
                                        <p:cTn id="49" dur="500" fill="hold"/>
                                        <p:tgtEl>
                                          <p:spTgt spid="942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42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A50021"/>
                </a:solidFill>
                <a:latin typeface="Times New Roman" pitchFamily="18" charset="0"/>
              </a:rPr>
              <a:t>Possible Result of </a:t>
            </a:r>
            <a:r>
              <a:rPr lang="en-US" sz="3600" b="1" i="1" u="sng" dirty="0" smtClean="0">
                <a:solidFill>
                  <a:srgbClr val="A50021"/>
                </a:solidFill>
                <a:latin typeface="Times New Roman" pitchFamily="18" charset="0"/>
              </a:rPr>
              <a:t>Your</a:t>
            </a:r>
            <a:r>
              <a:rPr lang="en-US" sz="3600" b="1" dirty="0" smtClean="0">
                <a:solidFill>
                  <a:srgbClr val="A50021"/>
                </a:solidFill>
                <a:latin typeface="Times New Roman" pitchFamily="18" charset="0"/>
              </a:rPr>
              <a:t> Next Crash</a:t>
            </a:r>
            <a:endParaRPr lang="en-US" sz="3600" dirty="0"/>
          </a:p>
        </p:txBody>
      </p:sp>
      <p:pic>
        <p:nvPicPr>
          <p:cNvPr id="5" name="Content Placeholder 4" descr="fatal_car_accident_071.jpg"/>
          <p:cNvPicPr>
            <a:picLocks noGrp="1" noChangeAspect="1"/>
          </p:cNvPicPr>
          <p:nvPr>
            <p:ph idx="1"/>
          </p:nvPr>
        </p:nvPicPr>
        <p:blipFill>
          <a:blip r:embed="rId2"/>
          <a:stretch>
            <a:fillRect/>
          </a:stretch>
        </p:blipFill>
        <p:spPr>
          <a:xfrm>
            <a:off x="1905000" y="1447800"/>
            <a:ext cx="5334000" cy="4129881"/>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58</a:t>
            </a:fld>
            <a:endParaRPr lang="en-US" dirty="0"/>
          </a:p>
        </p:txBody>
      </p:sp>
    </p:spTree>
  </p:cSld>
  <p:clrMapOvr>
    <a:masterClrMapping/>
  </p:clrMapOvr>
  <p:transition>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814D54C-E449-4108-BE49-3EF10E08E8A3}" type="slidenum">
              <a:rPr lang="en-US"/>
              <a:pPr>
                <a:defRPr/>
              </a:pPr>
              <a:t>59</a:t>
            </a:fld>
            <a:endParaRPr lang="en-US" dirty="0"/>
          </a:p>
        </p:txBody>
      </p:sp>
      <p:sp>
        <p:nvSpPr>
          <p:cNvPr id="6041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to Reduce Risk</a:t>
            </a:r>
          </a:p>
        </p:txBody>
      </p:sp>
      <p:sp>
        <p:nvSpPr>
          <p:cNvPr id="93187"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dirty="0" smtClean="0"/>
              <a:t>We have covered the six </a:t>
            </a:r>
            <a:r>
              <a:rPr lang="en-US" u="sng" dirty="0" smtClean="0"/>
              <a:t>major driving behaviors that lead to vehicle crashes</a:t>
            </a:r>
            <a:r>
              <a:rPr lang="en-US" dirty="0" smtClean="0"/>
              <a:t>.</a:t>
            </a:r>
          </a:p>
          <a:p>
            <a:pPr eaLnBrk="1" hangingPunct="1">
              <a:buFontTx/>
              <a:buBlip>
                <a:blip r:embed="rId2"/>
              </a:buBlip>
            </a:pPr>
            <a:r>
              <a:rPr lang="en-US" dirty="0" smtClean="0"/>
              <a:t>Now, </a:t>
            </a:r>
            <a:r>
              <a:rPr lang="en-US" b="1" dirty="0" smtClean="0"/>
              <a:t>how do we change</a:t>
            </a:r>
            <a:r>
              <a:rPr lang="en-US" dirty="0" smtClean="0"/>
              <a:t> these behaviors?</a:t>
            </a:r>
          </a:p>
          <a:p>
            <a:pPr eaLnBrk="1" hangingPunct="1">
              <a:buFontTx/>
              <a:buBlip>
                <a:blip r:embed="rId2"/>
              </a:buBlip>
            </a:pPr>
            <a:r>
              <a:rPr lang="en-US" dirty="0" smtClean="0"/>
              <a:t>How do we avoid the “near occasion” of smashing up and suffering irreparable harm?</a:t>
            </a:r>
          </a:p>
          <a:p>
            <a:pPr eaLnBrk="1" hangingPunct="1">
              <a:buFontTx/>
              <a:buBlip>
                <a:blip r:embed="rId2"/>
              </a:buBlip>
            </a:pPr>
            <a:r>
              <a:rPr lang="en-US" dirty="0" smtClean="0"/>
              <a:t>We will need to change specific behaviors for </a:t>
            </a:r>
            <a:r>
              <a:rPr lang="en-US" b="1" dirty="0" smtClean="0"/>
              <a:t>each</a:t>
            </a:r>
            <a:r>
              <a:rPr lang="en-US" dirty="0" smtClean="0"/>
              <a:t> of the major causes of crashes.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3187">
                                            <p:txEl>
                                              <p:pRg st="3" end="3"/>
                                            </p:txEl>
                                          </p:spTgt>
                                        </p:tgtEl>
                                        <p:attrNameLst>
                                          <p:attrName>style.visibility</p:attrName>
                                        </p:attrNameLst>
                                      </p:cBhvr>
                                      <p:to>
                                        <p:strVal val="visible"/>
                                      </p:to>
                                    </p:set>
                                    <p:anim calcmode="lin" valueType="num">
                                      <p:cBhvr additive="base">
                                        <p:cTn id="25" dur="500" fill="hold"/>
                                        <p:tgtEl>
                                          <p:spTgt spid="931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31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95450B3-F02D-40BD-9D2F-243267E31B89}" type="slidenum">
              <a:rPr lang="en-US"/>
              <a:pPr>
                <a:defRPr/>
              </a:pPr>
              <a:t>6</a:t>
            </a:fld>
            <a:endParaRPr lang="en-US" dirty="0"/>
          </a:p>
        </p:txBody>
      </p:sp>
      <p:sp>
        <p:nvSpPr>
          <p:cNvPr id="14339" name="Rectangle 2"/>
          <p:cNvSpPr>
            <a:spLocks noGrp="1" noChangeArrowheads="1"/>
          </p:cNvSpPr>
          <p:nvPr>
            <p:ph type="title"/>
          </p:nvPr>
        </p:nvSpPr>
        <p:spPr>
          <a:xfrm>
            <a:off x="381000" y="0"/>
            <a:ext cx="8229600" cy="685800"/>
          </a:xfrm>
        </p:spPr>
        <p:txBody>
          <a:bodyPr/>
          <a:lstStyle/>
          <a:p>
            <a:pPr algn="l" eaLnBrk="1" hangingPunct="1"/>
            <a:r>
              <a:rPr lang="en-US" sz="3600" b="1" dirty="0" smtClean="0">
                <a:solidFill>
                  <a:srgbClr val="A50021"/>
                </a:solidFill>
                <a:latin typeface="Times New Roman" pitchFamily="18" charset="0"/>
              </a:rPr>
              <a:t>Driver Safety – the “Numbers”</a:t>
            </a:r>
          </a:p>
        </p:txBody>
      </p:sp>
      <p:sp>
        <p:nvSpPr>
          <p:cNvPr id="8195" name="Rectangle 3"/>
          <p:cNvSpPr>
            <a:spLocks noGrp="1" noChangeArrowheads="1"/>
          </p:cNvSpPr>
          <p:nvPr>
            <p:ph type="body" idx="1"/>
          </p:nvPr>
        </p:nvSpPr>
        <p:spPr>
          <a:xfrm>
            <a:off x="228600" y="762000"/>
            <a:ext cx="8458200" cy="5562600"/>
          </a:xfrm>
        </p:spPr>
        <p:txBody>
          <a:bodyPr/>
          <a:lstStyle/>
          <a:p>
            <a:pPr eaLnBrk="1" hangingPunct="1">
              <a:buFontTx/>
              <a:buBlip>
                <a:blip r:embed="rId2"/>
              </a:buBlip>
            </a:pPr>
            <a:r>
              <a:rPr lang="en-US" sz="2800" dirty="0" smtClean="0"/>
              <a:t>Please realize that </a:t>
            </a:r>
            <a:r>
              <a:rPr lang="en-US" sz="2800" b="1" dirty="0" smtClean="0"/>
              <a:t>for vehicle crashes</a:t>
            </a:r>
            <a:r>
              <a:rPr lang="en-US" sz="2800" dirty="0" smtClean="0"/>
              <a:t> each single number is </a:t>
            </a:r>
            <a:r>
              <a:rPr lang="en-US" sz="2800" b="1" dirty="0" smtClean="0"/>
              <a:t>a real person:</a:t>
            </a:r>
            <a:r>
              <a:rPr lang="en-US" sz="2800" dirty="0" smtClean="0"/>
              <a:t> a mother, a child, a loved family member, a wage earner. </a:t>
            </a:r>
          </a:p>
          <a:p>
            <a:pPr eaLnBrk="1" hangingPunct="1">
              <a:buNone/>
            </a:pPr>
            <a:endParaRPr lang="en-US" sz="2800" dirty="0" smtClean="0"/>
          </a:p>
          <a:p>
            <a:pPr eaLnBrk="1" hangingPunct="1">
              <a:buFontTx/>
              <a:buBlip>
                <a:blip r:embed="rId2"/>
              </a:buBlip>
            </a:pPr>
            <a:r>
              <a:rPr lang="en-US" sz="2800" dirty="0" smtClean="0"/>
              <a:t>These are people I have seen crushed,</a:t>
            </a:r>
          </a:p>
          <a:p>
            <a:pPr eaLnBrk="1" hangingPunct="1">
              <a:buNone/>
            </a:pPr>
            <a:r>
              <a:rPr lang="en-US" sz="2800" dirty="0" smtClean="0"/>
              <a:t>	maimed and killed </a:t>
            </a:r>
            <a:r>
              <a:rPr lang="en-US" sz="2800" b="1" dirty="0" smtClean="0"/>
              <a:t>by drivers who were    negligent</a:t>
            </a:r>
            <a:r>
              <a:rPr lang="en-US" sz="2800" dirty="0" smtClean="0"/>
              <a:t>:</a:t>
            </a:r>
          </a:p>
          <a:p>
            <a:pPr lvl="1" eaLnBrk="1" hangingPunct="1">
              <a:buFontTx/>
              <a:buBlip>
                <a:blip r:embed="rId2"/>
              </a:buBlip>
            </a:pPr>
            <a:r>
              <a:rPr lang="en-US" sz="2400" dirty="0" smtClean="0"/>
              <a:t>i.e., Drivers who did not make the effort to drive responsibly.</a:t>
            </a:r>
          </a:p>
          <a:p>
            <a:pPr eaLnBrk="1" hangingPunct="1">
              <a:buFontTx/>
              <a:buBlip>
                <a:blip r:embed="rId2"/>
              </a:buBlip>
            </a:pPr>
            <a:r>
              <a:rPr lang="en-US" sz="2800" dirty="0" smtClean="0"/>
              <a:t>These are drivers who basically </a:t>
            </a:r>
            <a:r>
              <a:rPr lang="en-US" sz="2800" b="1" dirty="0" smtClean="0"/>
              <a:t>Don’t Think</a:t>
            </a:r>
            <a:r>
              <a:rPr lang="en-US" sz="2800" dirty="0" smtClean="0"/>
              <a:t> about their driving.</a:t>
            </a:r>
          </a:p>
          <a:p>
            <a:pPr eaLnBrk="1" hangingPunct="1">
              <a:buFontTx/>
              <a:buBlip>
                <a:blip r:embed="rId2"/>
              </a:buBlip>
            </a:pPr>
            <a:r>
              <a:rPr lang="en-US" sz="2800" dirty="0" smtClean="0"/>
              <a:t>And to some extent that is each one of us.</a:t>
            </a:r>
          </a:p>
        </p:txBody>
      </p:sp>
      <p:pic>
        <p:nvPicPr>
          <p:cNvPr id="14337" name="Picture 1" descr="C:\Documents and Settings\Tom\My Documents\Business\Driver Safety\misc. driver course\family.uninjured.jpg"/>
          <p:cNvPicPr>
            <a:picLocks noChangeAspect="1" noChangeArrowheads="1"/>
          </p:cNvPicPr>
          <p:nvPr/>
        </p:nvPicPr>
        <p:blipFill>
          <a:blip r:embed="rId3"/>
          <a:srcRect/>
          <a:stretch>
            <a:fillRect/>
          </a:stretch>
        </p:blipFill>
        <p:spPr bwMode="auto">
          <a:xfrm>
            <a:off x="6934200" y="1752600"/>
            <a:ext cx="2057400" cy="1447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anim calcmode="lin" valueType="num">
                                      <p:cBhvr additive="base">
                                        <p:cTn id="13"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195">
                                            <p:txEl>
                                              <p:pRg st="3" end="3"/>
                                            </p:txEl>
                                          </p:spTgt>
                                        </p:tgtEl>
                                        <p:attrNameLst>
                                          <p:attrName>style.visibility</p:attrName>
                                        </p:attrNameLst>
                                      </p:cBhvr>
                                      <p:to>
                                        <p:strVal val="visible"/>
                                      </p:to>
                                    </p:set>
                                    <p:anim calcmode="lin" valueType="num">
                                      <p:cBhvr additive="base">
                                        <p:cTn id="17"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anim calcmode="lin" valueType="num">
                                      <p:cBhvr additive="base">
                                        <p:cTn id="23"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195">
                                            <p:txEl>
                                              <p:pRg st="5" end="5"/>
                                            </p:txEl>
                                          </p:spTgt>
                                        </p:tgtEl>
                                        <p:attrNameLst>
                                          <p:attrName>style.visibility</p:attrName>
                                        </p:attrNameLst>
                                      </p:cBhvr>
                                      <p:to>
                                        <p:strVal val="visible"/>
                                      </p:to>
                                    </p:set>
                                    <p:anim calcmode="lin" valueType="num">
                                      <p:cBhvr additive="base">
                                        <p:cTn id="29"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195">
                                            <p:txEl>
                                              <p:pRg st="6" end="6"/>
                                            </p:txEl>
                                          </p:spTgt>
                                        </p:tgtEl>
                                        <p:attrNameLst>
                                          <p:attrName>style.visibility</p:attrName>
                                        </p:attrNameLst>
                                      </p:cBhvr>
                                      <p:to>
                                        <p:strVal val="visible"/>
                                      </p:to>
                                    </p:set>
                                    <p:anim calcmode="lin" valueType="num">
                                      <p:cBhvr additive="base">
                                        <p:cTn id="35"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40A366C-27EB-442B-8DAE-76FB02E11F10}" type="slidenum">
              <a:rPr lang="en-US"/>
              <a:pPr>
                <a:defRPr/>
              </a:pPr>
              <a:t>60</a:t>
            </a:fld>
            <a:endParaRPr lang="en-US" dirty="0"/>
          </a:p>
        </p:txBody>
      </p:sp>
      <p:sp>
        <p:nvSpPr>
          <p:cNvPr id="6144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Drowsy Driving</a:t>
            </a:r>
          </a:p>
        </p:txBody>
      </p:sp>
      <p:sp>
        <p:nvSpPr>
          <p:cNvPr id="102403"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None/>
            </a:pPr>
            <a:r>
              <a:rPr lang="en-US" dirty="0" smtClean="0"/>
              <a:t>First principle here is </a:t>
            </a:r>
            <a:r>
              <a:rPr lang="en-US" b="1" dirty="0" smtClean="0"/>
              <a:t>be aware</a:t>
            </a:r>
            <a:r>
              <a:rPr lang="en-US" dirty="0" smtClean="0"/>
              <a:t> that this is a problem, then – </a:t>
            </a:r>
            <a:r>
              <a:rPr lang="en-US" b="1" dirty="0" smtClean="0"/>
              <a:t>deal with it</a:t>
            </a:r>
            <a:r>
              <a:rPr lang="en-US" dirty="0" smtClean="0"/>
              <a:t>!</a:t>
            </a:r>
          </a:p>
          <a:p>
            <a:pPr eaLnBrk="1" hangingPunct="1">
              <a:lnSpc>
                <a:spcPct val="90000"/>
              </a:lnSpc>
            </a:pPr>
            <a:r>
              <a:rPr lang="en-US" dirty="0" smtClean="0"/>
              <a:t>Have someone else drive.</a:t>
            </a:r>
          </a:p>
          <a:p>
            <a:pPr eaLnBrk="1" hangingPunct="1">
              <a:lnSpc>
                <a:spcPct val="90000"/>
              </a:lnSpc>
            </a:pPr>
            <a:r>
              <a:rPr lang="en-US" dirty="0" smtClean="0"/>
              <a:t>Stop and rest.</a:t>
            </a:r>
          </a:p>
          <a:p>
            <a:pPr eaLnBrk="1" hangingPunct="1">
              <a:lnSpc>
                <a:spcPct val="90000"/>
              </a:lnSpc>
            </a:pPr>
            <a:r>
              <a:rPr lang="en-US" b="1" dirty="0" smtClean="0"/>
              <a:t>Plan better</a:t>
            </a:r>
            <a:r>
              <a:rPr lang="en-US" dirty="0" smtClean="0"/>
              <a:t> to avoid the situation from arising.</a:t>
            </a:r>
          </a:p>
          <a:p>
            <a:pPr eaLnBrk="1" hangingPunct="1">
              <a:lnSpc>
                <a:spcPct val="90000"/>
              </a:lnSpc>
            </a:pPr>
            <a:r>
              <a:rPr lang="en-US" dirty="0" smtClean="0"/>
              <a:t>Look out for your friends and family.</a:t>
            </a:r>
          </a:p>
          <a:p>
            <a:pPr eaLnBrk="1" hangingPunct="1">
              <a:lnSpc>
                <a:spcPct val="90000"/>
              </a:lnSpc>
            </a:pPr>
            <a:r>
              <a:rPr lang="en-US" b="1" dirty="0" smtClean="0"/>
              <a:t>Do not drive with</a:t>
            </a:r>
            <a:r>
              <a:rPr lang="en-US" dirty="0" smtClean="0"/>
              <a:t> a tired driver.</a:t>
            </a:r>
          </a:p>
          <a:p>
            <a:pPr eaLnBrk="1" hangingPunct="1">
              <a:lnSpc>
                <a:spcPct val="90000"/>
              </a:lnSpc>
            </a:pPr>
            <a:r>
              <a:rPr lang="en-US" dirty="0" smtClean="0"/>
              <a:t>Do not drive if taking medication causing drowsiness.</a:t>
            </a:r>
          </a:p>
          <a:p>
            <a:pPr eaLnBrk="1" hangingPunct="1">
              <a:lnSpc>
                <a:spcPct val="90000"/>
              </a:lnSpc>
              <a:buFont typeface="Symbol" pitchFamily="18" charset="2"/>
              <a:buChar char=""/>
            </a:pPr>
            <a:endParaRPr lang="en-US"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500" fill="hold"/>
                                        <p:tgtEl>
                                          <p:spTgt spid="102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additive="base">
                                        <p:cTn id="13" dur="500" fill="hold"/>
                                        <p:tgtEl>
                                          <p:spTgt spid="102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additive="base">
                                        <p:cTn id="19"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403">
                                            <p:txEl>
                                              <p:pRg st="3" end="3"/>
                                            </p:txEl>
                                          </p:spTgt>
                                        </p:tgtEl>
                                        <p:attrNameLst>
                                          <p:attrName>style.visibility</p:attrName>
                                        </p:attrNameLst>
                                      </p:cBhvr>
                                      <p:to>
                                        <p:strVal val="visible"/>
                                      </p:to>
                                    </p:set>
                                    <p:anim calcmode="lin" valueType="num">
                                      <p:cBhvr additive="base">
                                        <p:cTn id="25" dur="500" fill="hold"/>
                                        <p:tgtEl>
                                          <p:spTgt spid="1024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403">
                                            <p:txEl>
                                              <p:pRg st="4" end="4"/>
                                            </p:txEl>
                                          </p:spTgt>
                                        </p:tgtEl>
                                        <p:attrNameLst>
                                          <p:attrName>style.visibility</p:attrName>
                                        </p:attrNameLst>
                                      </p:cBhvr>
                                      <p:to>
                                        <p:strVal val="visible"/>
                                      </p:to>
                                    </p:set>
                                    <p:anim calcmode="lin" valueType="num">
                                      <p:cBhvr additive="base">
                                        <p:cTn id="31" dur="500" fill="hold"/>
                                        <p:tgtEl>
                                          <p:spTgt spid="1024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403">
                                            <p:txEl>
                                              <p:pRg st="5" end="5"/>
                                            </p:txEl>
                                          </p:spTgt>
                                        </p:tgtEl>
                                        <p:attrNameLst>
                                          <p:attrName>style.visibility</p:attrName>
                                        </p:attrNameLst>
                                      </p:cBhvr>
                                      <p:to>
                                        <p:strVal val="visible"/>
                                      </p:to>
                                    </p:set>
                                    <p:anim calcmode="lin" valueType="num">
                                      <p:cBhvr additive="base">
                                        <p:cTn id="37" dur="500" fill="hold"/>
                                        <p:tgtEl>
                                          <p:spTgt spid="1024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403">
                                            <p:txEl>
                                              <p:pRg st="6" end="6"/>
                                            </p:txEl>
                                          </p:spTgt>
                                        </p:tgtEl>
                                        <p:attrNameLst>
                                          <p:attrName>style.visibility</p:attrName>
                                        </p:attrNameLst>
                                      </p:cBhvr>
                                      <p:to>
                                        <p:strVal val="visible"/>
                                      </p:to>
                                    </p:set>
                                    <p:anim calcmode="lin" valueType="num">
                                      <p:cBhvr additive="base">
                                        <p:cTn id="43" dur="500" fill="hold"/>
                                        <p:tgtEl>
                                          <p:spTgt spid="1024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5269C35-75F8-47F8-897F-7354B5238BF5}" type="slidenum">
              <a:rPr lang="en-US"/>
              <a:pPr>
                <a:defRPr/>
              </a:pPr>
              <a:t>61</a:t>
            </a:fld>
            <a:endParaRPr lang="en-US" dirty="0"/>
          </a:p>
        </p:txBody>
      </p:sp>
      <p:sp>
        <p:nvSpPr>
          <p:cNvPr id="6246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Drowsy Driving</a:t>
            </a:r>
          </a:p>
        </p:txBody>
      </p:sp>
      <p:sp>
        <p:nvSpPr>
          <p:cNvPr id="103427"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Blip>
                <a:blip r:embed="rId2"/>
              </a:buBlip>
            </a:pPr>
            <a:r>
              <a:rPr lang="en-US" dirty="0" smtClean="0"/>
              <a:t>Remember you want to </a:t>
            </a:r>
            <a:r>
              <a:rPr lang="en-US" b="1" dirty="0" smtClean="0"/>
              <a:t>avoid your risk of a collision</a:t>
            </a:r>
            <a:r>
              <a:rPr lang="en-US" dirty="0" smtClean="0"/>
              <a:t>.</a:t>
            </a:r>
          </a:p>
          <a:p>
            <a:pPr eaLnBrk="1" hangingPunct="1">
              <a:lnSpc>
                <a:spcPct val="90000"/>
              </a:lnSpc>
              <a:buFontTx/>
              <a:buBlip>
                <a:blip r:embed="rId2"/>
              </a:buBlip>
            </a:pPr>
            <a:r>
              <a:rPr lang="en-US" dirty="0" smtClean="0"/>
              <a:t>Why gamble with fatigue?</a:t>
            </a:r>
          </a:p>
          <a:p>
            <a:pPr eaLnBrk="1" hangingPunct="1">
              <a:lnSpc>
                <a:spcPct val="90000"/>
              </a:lnSpc>
              <a:buFontTx/>
              <a:buBlip>
                <a:blip r:embed="rId2"/>
              </a:buBlip>
            </a:pPr>
            <a:r>
              <a:rPr lang="en-US" dirty="0" smtClean="0"/>
              <a:t>You say you have no choice?</a:t>
            </a:r>
          </a:p>
          <a:p>
            <a:pPr lvl="1" eaLnBrk="1" hangingPunct="1">
              <a:lnSpc>
                <a:spcPct val="90000"/>
              </a:lnSpc>
              <a:buFontTx/>
              <a:buBlip>
                <a:blip r:embed="rId2"/>
              </a:buBlip>
            </a:pPr>
            <a:r>
              <a:rPr lang="en-US" dirty="0" smtClean="0"/>
              <a:t>WRONG!</a:t>
            </a:r>
          </a:p>
          <a:p>
            <a:pPr eaLnBrk="1" hangingPunct="1">
              <a:lnSpc>
                <a:spcPct val="90000"/>
              </a:lnSpc>
              <a:buFontTx/>
              <a:buBlip>
                <a:blip r:embed="rId2"/>
              </a:buBlip>
            </a:pPr>
            <a:r>
              <a:rPr lang="en-US" dirty="0" smtClean="0"/>
              <a:t>You always have a choice; it may not be convenient, it may be difficult.</a:t>
            </a:r>
          </a:p>
          <a:p>
            <a:pPr lvl="1" eaLnBrk="1" hangingPunct="1">
              <a:lnSpc>
                <a:spcPct val="90000"/>
              </a:lnSpc>
              <a:buFontTx/>
              <a:buBlip>
                <a:blip r:embed="rId2"/>
              </a:buBlip>
            </a:pPr>
            <a:r>
              <a:rPr lang="en-US" dirty="0" smtClean="0"/>
              <a:t>But retooling your life, even in big ways, will be easier than </a:t>
            </a:r>
            <a:r>
              <a:rPr lang="en-US" i="1" dirty="0" smtClean="0"/>
              <a:t>learning to live without the use of your arms or legs.</a:t>
            </a:r>
            <a:endParaRPr lang="en-US" dirty="0" smtClean="0"/>
          </a:p>
          <a:p>
            <a:pPr lvl="1" eaLnBrk="1" hangingPunct="1">
              <a:lnSpc>
                <a:spcPct val="90000"/>
              </a:lnSpc>
              <a:buFont typeface="Courier New" pitchFamily="49" charset="0"/>
              <a:buBlip>
                <a:blip r:embed="rId2"/>
              </a:buBlip>
            </a:pPr>
            <a:endParaRPr lang="en-US" dirty="0" smtClean="0"/>
          </a:p>
        </p:txBody>
      </p:sp>
      <p:pic>
        <p:nvPicPr>
          <p:cNvPr id="93185" name="Picture 1" descr="C:\Documents and Settings\Tom\My Documents\Business\Driver Safety\clipart\A_Man_In_a_Wheelchair_on_His_Laptop_Royalty_Free_Clipart_Picture_100615-215435-930009.jpg"/>
          <p:cNvPicPr>
            <a:picLocks noChangeAspect="1" noChangeArrowheads="1"/>
          </p:cNvPicPr>
          <p:nvPr/>
        </p:nvPicPr>
        <p:blipFill>
          <a:blip r:embed="rId3"/>
          <a:srcRect/>
          <a:stretch>
            <a:fillRect/>
          </a:stretch>
        </p:blipFill>
        <p:spPr bwMode="auto">
          <a:xfrm>
            <a:off x="4724400" y="5257800"/>
            <a:ext cx="1752600" cy="13716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C02F38B-EA9B-4BFC-9F0B-814E5CF38B5E}" type="slidenum">
              <a:rPr lang="en-US"/>
              <a:pPr>
                <a:defRPr/>
              </a:pPr>
              <a:t>62</a:t>
            </a:fld>
            <a:endParaRPr lang="en-US" dirty="0"/>
          </a:p>
        </p:txBody>
      </p:sp>
      <p:sp>
        <p:nvSpPr>
          <p:cNvPr id="6349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Age/Inexperience</a:t>
            </a:r>
          </a:p>
        </p:txBody>
      </p:sp>
      <p:sp>
        <p:nvSpPr>
          <p:cNvPr id="104451"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sz="2800" u="sng" dirty="0" smtClean="0"/>
              <a:t>Graduated Driver’s Licensing</a:t>
            </a:r>
            <a:r>
              <a:rPr lang="en-US" sz="2800" dirty="0" smtClean="0"/>
              <a:t> (GDL) programs have been shown to reduce crash rates of young and inexperienced drivers.</a:t>
            </a:r>
          </a:p>
          <a:p>
            <a:pPr eaLnBrk="1" hangingPunct="1">
              <a:buFontTx/>
              <a:buBlip>
                <a:blip r:embed="rId2"/>
              </a:buBlip>
            </a:pPr>
            <a:r>
              <a:rPr lang="en-US" sz="2800" dirty="0" smtClean="0"/>
              <a:t>All beginning drivers should take a driver education course either at school or with an accredited private firm giving classroom and on road instruction.</a:t>
            </a:r>
          </a:p>
          <a:p>
            <a:pPr eaLnBrk="1" hangingPunct="1">
              <a:buFontTx/>
              <a:buBlip>
                <a:blip r:embed="rId2"/>
              </a:buBlip>
            </a:pPr>
            <a:r>
              <a:rPr lang="en-US" sz="2800" dirty="0" smtClean="0"/>
              <a:t>Parents/Guardians should make a serious effort to set a good example by improving their own driving behavior and risk awareness.</a:t>
            </a:r>
          </a:p>
          <a:p>
            <a:pPr eaLnBrk="1" hangingPunct="1">
              <a:buFontTx/>
              <a:buBlip>
                <a:blip r:embed="rId2"/>
              </a:buBlip>
            </a:pPr>
            <a:r>
              <a:rPr lang="en-US" sz="2800" dirty="0" smtClean="0"/>
              <a:t>Parent teaching should not end with full licensing.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C2DB57B-D8EA-4B8F-B8AF-ED33E95AB81A}" type="slidenum">
              <a:rPr lang="en-US"/>
              <a:pPr>
                <a:defRPr/>
              </a:pPr>
              <a:t>63</a:t>
            </a:fld>
            <a:endParaRPr lang="en-US" dirty="0"/>
          </a:p>
        </p:txBody>
      </p:sp>
      <p:sp>
        <p:nvSpPr>
          <p:cNvPr id="6451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Age/Inexperience</a:t>
            </a:r>
          </a:p>
        </p:txBody>
      </p:sp>
      <p:sp>
        <p:nvSpPr>
          <p:cNvPr id="133123" name="Rectangle 3"/>
          <p:cNvSpPr>
            <a:spLocks noGrp="1" noChangeArrowheads="1"/>
          </p:cNvSpPr>
          <p:nvPr>
            <p:ph type="body" idx="1"/>
          </p:nvPr>
        </p:nvSpPr>
        <p:spPr>
          <a:xfrm>
            <a:off x="381000" y="990600"/>
            <a:ext cx="8458200" cy="5135563"/>
          </a:xfrm>
        </p:spPr>
        <p:txBody>
          <a:bodyPr/>
          <a:lstStyle/>
          <a:p>
            <a:pPr eaLnBrk="1" hangingPunct="1">
              <a:lnSpc>
                <a:spcPct val="80000"/>
              </a:lnSpc>
              <a:buFontTx/>
              <a:buBlip>
                <a:blip r:embed="rId2"/>
              </a:buBlip>
            </a:pPr>
            <a:r>
              <a:rPr lang="en-US" sz="2800" dirty="0" smtClean="0"/>
              <a:t>Young drivers need to be educated into an </a:t>
            </a:r>
            <a:r>
              <a:rPr lang="en-US" sz="2800" b="1" dirty="0" smtClean="0"/>
              <a:t>awareness that they are at risk when driving</a:t>
            </a:r>
            <a:r>
              <a:rPr lang="en-US" sz="2800" dirty="0" smtClean="0"/>
              <a:t> similar to being at risk for a sexually transmitted disease.</a:t>
            </a:r>
          </a:p>
          <a:p>
            <a:pPr eaLnBrk="1" hangingPunct="1">
              <a:lnSpc>
                <a:spcPct val="80000"/>
              </a:lnSpc>
              <a:buFontTx/>
              <a:buBlip>
                <a:blip r:embed="rId2"/>
              </a:buBlip>
            </a:pPr>
            <a:r>
              <a:rPr lang="en-US" sz="2800" dirty="0" smtClean="0"/>
              <a:t>They need to </a:t>
            </a:r>
            <a:r>
              <a:rPr lang="en-US" sz="2800" b="1" dirty="0" smtClean="0"/>
              <a:t>take precautions</a:t>
            </a:r>
            <a:r>
              <a:rPr lang="en-US" sz="2800" dirty="0" smtClean="0"/>
              <a:t> to combat their inexperience.</a:t>
            </a:r>
          </a:p>
          <a:p>
            <a:pPr eaLnBrk="1" hangingPunct="1">
              <a:lnSpc>
                <a:spcPct val="80000"/>
              </a:lnSpc>
              <a:buFontTx/>
              <a:buBlip>
                <a:blip r:embed="rId2"/>
              </a:buBlip>
            </a:pPr>
            <a:r>
              <a:rPr lang="en-US" sz="2800" dirty="0" smtClean="0"/>
              <a:t>They must practice the major factors in crash prevention:</a:t>
            </a:r>
          </a:p>
          <a:p>
            <a:pPr lvl="1" eaLnBrk="1" hangingPunct="1">
              <a:lnSpc>
                <a:spcPct val="80000"/>
              </a:lnSpc>
              <a:buFontTx/>
              <a:buBlip>
                <a:blip r:embed="rId2"/>
              </a:buBlip>
            </a:pPr>
            <a:r>
              <a:rPr lang="en-US" sz="2400" b="1" dirty="0" smtClean="0"/>
              <a:t>P</a:t>
            </a:r>
            <a:r>
              <a:rPr lang="en-US" sz="2400" dirty="0" smtClean="0"/>
              <a:t>ay Attention</a:t>
            </a:r>
          </a:p>
          <a:p>
            <a:pPr lvl="1" eaLnBrk="1" hangingPunct="1">
              <a:lnSpc>
                <a:spcPct val="80000"/>
              </a:lnSpc>
              <a:buFontTx/>
              <a:buBlip>
                <a:blip r:embed="rId2"/>
              </a:buBlip>
            </a:pPr>
            <a:r>
              <a:rPr lang="en-US" sz="2400" b="1" dirty="0" smtClean="0"/>
              <a:t>A</a:t>
            </a:r>
            <a:r>
              <a:rPr lang="en-US" sz="2400" dirty="0" smtClean="0"/>
              <a:t>lcohol restraint</a:t>
            </a:r>
          </a:p>
          <a:p>
            <a:pPr lvl="1" eaLnBrk="1" hangingPunct="1">
              <a:lnSpc>
                <a:spcPct val="80000"/>
              </a:lnSpc>
              <a:buFontTx/>
              <a:buBlip>
                <a:blip r:embed="rId2"/>
              </a:buBlip>
            </a:pPr>
            <a:r>
              <a:rPr lang="en-US" sz="2400" b="1" dirty="0" smtClean="0"/>
              <a:t>S</a:t>
            </a:r>
            <a:r>
              <a:rPr lang="en-US" sz="2400" dirty="0" smtClean="0"/>
              <a:t>peed control</a:t>
            </a:r>
          </a:p>
          <a:p>
            <a:pPr lvl="1" eaLnBrk="1" hangingPunct="1">
              <a:lnSpc>
                <a:spcPct val="80000"/>
              </a:lnSpc>
              <a:buFontTx/>
              <a:buBlip>
                <a:blip r:embed="rId2"/>
              </a:buBlip>
            </a:pPr>
            <a:r>
              <a:rPr lang="en-US" sz="2400" b="1" dirty="0" smtClean="0"/>
              <a:t>S</a:t>
            </a:r>
            <a:r>
              <a:rPr lang="en-US" sz="2400" dirty="0" smtClean="0"/>
              <a:t>pace between vehicles</a:t>
            </a:r>
          </a:p>
          <a:p>
            <a:pPr algn="ctr" eaLnBrk="1" hangingPunct="1">
              <a:lnSpc>
                <a:spcPct val="80000"/>
              </a:lnSpc>
              <a:buFontTx/>
              <a:buNone/>
            </a:pPr>
            <a:r>
              <a:rPr lang="en-US" b="1" u="sng" dirty="0" smtClean="0"/>
              <a:t>P.A.S.S.!</a:t>
            </a:r>
          </a:p>
        </p:txBody>
      </p:sp>
      <p:pic>
        <p:nvPicPr>
          <p:cNvPr id="91137" name="Picture 1" descr="C:\Documents and Settings\Tom\My Documents\Business\Driver Safety\clipart\thumbnailCAXBLBZ0.jpg"/>
          <p:cNvPicPr>
            <a:picLocks noChangeAspect="1" noChangeArrowheads="1"/>
          </p:cNvPicPr>
          <p:nvPr/>
        </p:nvPicPr>
        <p:blipFill>
          <a:blip r:embed="rId3"/>
          <a:srcRect/>
          <a:stretch>
            <a:fillRect/>
          </a:stretch>
        </p:blipFill>
        <p:spPr bwMode="auto">
          <a:xfrm>
            <a:off x="5334000" y="3733800"/>
            <a:ext cx="2590800" cy="1600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additive="base">
                                        <p:cTn id="7" dur="500" fill="hold"/>
                                        <p:tgtEl>
                                          <p:spTgt spid="133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23">
                                            <p:txEl>
                                              <p:pRg st="1" end="1"/>
                                            </p:txEl>
                                          </p:spTgt>
                                        </p:tgtEl>
                                        <p:attrNameLst>
                                          <p:attrName>style.visibility</p:attrName>
                                        </p:attrNameLst>
                                      </p:cBhvr>
                                      <p:to>
                                        <p:strVal val="visible"/>
                                      </p:to>
                                    </p:set>
                                    <p:anim calcmode="lin" valueType="num">
                                      <p:cBhvr additive="base">
                                        <p:cTn id="13" dur="500" fill="hold"/>
                                        <p:tgtEl>
                                          <p:spTgt spid="133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23">
                                            <p:txEl>
                                              <p:pRg st="2" end="2"/>
                                            </p:txEl>
                                          </p:spTgt>
                                        </p:tgtEl>
                                        <p:attrNameLst>
                                          <p:attrName>style.visibility</p:attrName>
                                        </p:attrNameLst>
                                      </p:cBhvr>
                                      <p:to>
                                        <p:strVal val="visible"/>
                                      </p:to>
                                    </p:set>
                                    <p:anim calcmode="lin" valueType="num">
                                      <p:cBhvr additive="base">
                                        <p:cTn id="19" dur="500" fill="hold"/>
                                        <p:tgtEl>
                                          <p:spTgt spid="133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123">
                                            <p:txEl>
                                              <p:pRg st="3" end="3"/>
                                            </p:txEl>
                                          </p:spTgt>
                                        </p:tgtEl>
                                        <p:attrNameLst>
                                          <p:attrName>style.visibility</p:attrName>
                                        </p:attrNameLst>
                                      </p:cBhvr>
                                      <p:to>
                                        <p:strVal val="visible"/>
                                      </p:to>
                                    </p:set>
                                    <p:anim calcmode="lin" valueType="num">
                                      <p:cBhvr additive="base">
                                        <p:cTn id="25" dur="500" fill="hold"/>
                                        <p:tgtEl>
                                          <p:spTgt spid="133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3123">
                                            <p:txEl>
                                              <p:pRg st="4" end="4"/>
                                            </p:txEl>
                                          </p:spTgt>
                                        </p:tgtEl>
                                        <p:attrNameLst>
                                          <p:attrName>style.visibility</p:attrName>
                                        </p:attrNameLst>
                                      </p:cBhvr>
                                      <p:to>
                                        <p:strVal val="visible"/>
                                      </p:to>
                                    </p:set>
                                    <p:anim calcmode="lin" valueType="num">
                                      <p:cBhvr additive="base">
                                        <p:cTn id="31" dur="500" fill="hold"/>
                                        <p:tgtEl>
                                          <p:spTgt spid="133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3123">
                                            <p:txEl>
                                              <p:pRg st="5" end="5"/>
                                            </p:txEl>
                                          </p:spTgt>
                                        </p:tgtEl>
                                        <p:attrNameLst>
                                          <p:attrName>style.visibility</p:attrName>
                                        </p:attrNameLst>
                                      </p:cBhvr>
                                      <p:to>
                                        <p:strVal val="visible"/>
                                      </p:to>
                                    </p:set>
                                    <p:anim calcmode="lin" valueType="num">
                                      <p:cBhvr additive="base">
                                        <p:cTn id="37" dur="500" fill="hold"/>
                                        <p:tgtEl>
                                          <p:spTgt spid="1331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31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3123">
                                            <p:txEl>
                                              <p:pRg st="6" end="6"/>
                                            </p:txEl>
                                          </p:spTgt>
                                        </p:tgtEl>
                                        <p:attrNameLst>
                                          <p:attrName>style.visibility</p:attrName>
                                        </p:attrNameLst>
                                      </p:cBhvr>
                                      <p:to>
                                        <p:strVal val="visible"/>
                                      </p:to>
                                    </p:set>
                                    <p:anim calcmode="lin" valueType="num">
                                      <p:cBhvr additive="base">
                                        <p:cTn id="43" dur="500" fill="hold"/>
                                        <p:tgtEl>
                                          <p:spTgt spid="1331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31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3123">
                                            <p:txEl>
                                              <p:pRg st="7" end="7"/>
                                            </p:txEl>
                                          </p:spTgt>
                                        </p:tgtEl>
                                        <p:attrNameLst>
                                          <p:attrName>style.visibility</p:attrName>
                                        </p:attrNameLst>
                                      </p:cBhvr>
                                      <p:to>
                                        <p:strVal val="visible"/>
                                      </p:to>
                                    </p:set>
                                    <p:anim calcmode="lin" valueType="num">
                                      <p:cBhvr additive="base">
                                        <p:cTn id="49" dur="500" fill="hold"/>
                                        <p:tgtEl>
                                          <p:spTgt spid="13312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312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27967AF-A329-460D-9952-22696E93A6AC}" type="slidenum">
              <a:rPr lang="en-US"/>
              <a:pPr>
                <a:defRPr/>
              </a:pPr>
              <a:t>64</a:t>
            </a:fld>
            <a:endParaRPr lang="en-US" dirty="0"/>
          </a:p>
        </p:txBody>
      </p:sp>
      <p:sp>
        <p:nvSpPr>
          <p:cNvPr id="6553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32099"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Blip>
                <a:blip r:embed="rId2"/>
              </a:buBlip>
            </a:pPr>
            <a:r>
              <a:rPr lang="en-US" sz="2800" b="1" dirty="0" smtClean="0"/>
              <a:t>Space: </a:t>
            </a:r>
            <a:r>
              <a:rPr lang="en-US" sz="2800" dirty="0" smtClean="0"/>
              <a:t>It is </a:t>
            </a:r>
            <a:r>
              <a:rPr lang="en-US" sz="2800" u="sng" dirty="0" smtClean="0"/>
              <a:t>your responsibility</a:t>
            </a:r>
            <a:r>
              <a:rPr lang="en-US" sz="2800" dirty="0" smtClean="0"/>
              <a:t> </a:t>
            </a:r>
            <a:r>
              <a:rPr lang="en-US" sz="2800" i="1" dirty="0" smtClean="0"/>
              <a:t>at all times</a:t>
            </a:r>
            <a:r>
              <a:rPr lang="en-US" sz="2800" dirty="0" smtClean="0"/>
              <a:t> to </a:t>
            </a:r>
            <a:r>
              <a:rPr lang="en-US" sz="2800" b="1" dirty="0" smtClean="0"/>
              <a:t>not</a:t>
            </a:r>
            <a:r>
              <a:rPr lang="en-US" sz="2800" dirty="0" smtClean="0"/>
              <a:t> crash into the vehicle in front of you.</a:t>
            </a:r>
          </a:p>
          <a:p>
            <a:pPr eaLnBrk="1" hangingPunct="1">
              <a:lnSpc>
                <a:spcPct val="90000"/>
              </a:lnSpc>
              <a:buFontTx/>
              <a:buBlip>
                <a:blip r:embed="rId2"/>
              </a:buBlip>
            </a:pPr>
            <a:r>
              <a:rPr lang="en-US" sz="2800" dirty="0" smtClean="0"/>
              <a:t> No matter what dumb or unpredictable move the driver ahead of you makes.</a:t>
            </a:r>
          </a:p>
          <a:p>
            <a:pPr eaLnBrk="1" hangingPunct="1">
              <a:lnSpc>
                <a:spcPct val="90000"/>
              </a:lnSpc>
              <a:buFontTx/>
              <a:buBlip>
                <a:blip r:embed="rId2"/>
              </a:buBlip>
            </a:pPr>
            <a:r>
              <a:rPr lang="en-US" sz="2800" b="1" dirty="0" smtClean="0"/>
              <a:t>Look ahead and plan your moves</a:t>
            </a:r>
            <a:r>
              <a:rPr lang="en-US" sz="2800" dirty="0" smtClean="0"/>
              <a:t> in relation to the traffic on the road.</a:t>
            </a:r>
          </a:p>
          <a:p>
            <a:pPr eaLnBrk="1" hangingPunct="1">
              <a:lnSpc>
                <a:spcPct val="90000"/>
              </a:lnSpc>
              <a:buFontTx/>
              <a:buBlip>
                <a:blip r:embed="rId2"/>
              </a:buBlip>
            </a:pPr>
            <a:r>
              <a:rPr lang="en-US" sz="2800" b="1" dirty="0" smtClean="0"/>
              <a:t>Anticipate</a:t>
            </a:r>
            <a:r>
              <a:rPr lang="en-US" sz="2800" dirty="0" smtClean="0"/>
              <a:t> bad moves by other drivers.</a:t>
            </a:r>
          </a:p>
          <a:p>
            <a:pPr eaLnBrk="1" hangingPunct="1">
              <a:lnSpc>
                <a:spcPct val="90000"/>
              </a:lnSpc>
              <a:buFontTx/>
              <a:buBlip>
                <a:blip r:embed="rId2"/>
              </a:buBlip>
            </a:pPr>
            <a:r>
              <a:rPr lang="en-US" sz="2800" b="1" dirty="0" smtClean="0"/>
              <a:t>Scan</a:t>
            </a:r>
            <a:r>
              <a:rPr lang="en-US" sz="2800" dirty="0" smtClean="0"/>
              <a:t> for vehicles and people entering the road.</a:t>
            </a:r>
          </a:p>
          <a:p>
            <a:pPr eaLnBrk="1" hangingPunct="1">
              <a:lnSpc>
                <a:spcPct val="90000"/>
              </a:lnSpc>
              <a:buFontTx/>
              <a:buBlip>
                <a:blip r:embed="rId2"/>
              </a:buBlip>
            </a:pPr>
            <a:r>
              <a:rPr lang="en-US" sz="2800" dirty="0" smtClean="0"/>
              <a:t>Be on the lookout for slow moving or stopped vehicles.</a:t>
            </a:r>
          </a:p>
          <a:p>
            <a:pPr lvl="1" eaLnBrk="1" hangingPunct="1">
              <a:lnSpc>
                <a:spcPct val="90000"/>
              </a:lnSpc>
              <a:buFontTx/>
              <a:buBlip>
                <a:blip r:embed="rId2"/>
              </a:buBlip>
            </a:pPr>
            <a:r>
              <a:rPr lang="en-US" sz="2400" b="1" dirty="0" smtClean="0"/>
              <a:t>You can’t run into them just because you didn’t “think” they would stop</a:t>
            </a:r>
            <a:r>
              <a:rPr lang="en-US" sz="2400" dirty="0" smtClean="0"/>
              <a:t>.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additive="base">
                                        <p:cTn id="7" dur="500" fill="hold"/>
                                        <p:tgtEl>
                                          <p:spTgt spid="132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2099">
                                            <p:txEl>
                                              <p:pRg st="1" end="1"/>
                                            </p:txEl>
                                          </p:spTgt>
                                        </p:tgtEl>
                                        <p:attrNameLst>
                                          <p:attrName>style.visibility</p:attrName>
                                        </p:attrNameLst>
                                      </p:cBhvr>
                                      <p:to>
                                        <p:strVal val="visible"/>
                                      </p:to>
                                    </p:set>
                                    <p:anim calcmode="lin" valueType="num">
                                      <p:cBhvr additive="base">
                                        <p:cTn id="13" dur="500" fill="hold"/>
                                        <p:tgtEl>
                                          <p:spTgt spid="132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2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2099">
                                            <p:txEl>
                                              <p:pRg st="2" end="2"/>
                                            </p:txEl>
                                          </p:spTgt>
                                        </p:tgtEl>
                                        <p:attrNameLst>
                                          <p:attrName>style.visibility</p:attrName>
                                        </p:attrNameLst>
                                      </p:cBhvr>
                                      <p:to>
                                        <p:strVal val="visible"/>
                                      </p:to>
                                    </p:set>
                                    <p:anim calcmode="lin" valueType="num">
                                      <p:cBhvr additive="base">
                                        <p:cTn id="19" dur="5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2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2099">
                                            <p:txEl>
                                              <p:pRg st="3" end="3"/>
                                            </p:txEl>
                                          </p:spTgt>
                                        </p:tgtEl>
                                        <p:attrNameLst>
                                          <p:attrName>style.visibility</p:attrName>
                                        </p:attrNameLst>
                                      </p:cBhvr>
                                      <p:to>
                                        <p:strVal val="visible"/>
                                      </p:to>
                                    </p:set>
                                    <p:anim calcmode="lin" valueType="num">
                                      <p:cBhvr additive="base">
                                        <p:cTn id="25" dur="500" fill="hold"/>
                                        <p:tgtEl>
                                          <p:spTgt spid="132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2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2099">
                                            <p:txEl>
                                              <p:pRg st="4" end="4"/>
                                            </p:txEl>
                                          </p:spTgt>
                                        </p:tgtEl>
                                        <p:attrNameLst>
                                          <p:attrName>style.visibility</p:attrName>
                                        </p:attrNameLst>
                                      </p:cBhvr>
                                      <p:to>
                                        <p:strVal val="visible"/>
                                      </p:to>
                                    </p:set>
                                    <p:anim calcmode="lin" valueType="num">
                                      <p:cBhvr additive="base">
                                        <p:cTn id="31" dur="500" fill="hold"/>
                                        <p:tgtEl>
                                          <p:spTgt spid="132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2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2099">
                                            <p:txEl>
                                              <p:pRg st="5" end="5"/>
                                            </p:txEl>
                                          </p:spTgt>
                                        </p:tgtEl>
                                        <p:attrNameLst>
                                          <p:attrName>style.visibility</p:attrName>
                                        </p:attrNameLst>
                                      </p:cBhvr>
                                      <p:to>
                                        <p:strVal val="visible"/>
                                      </p:to>
                                    </p:set>
                                    <p:anim calcmode="lin" valueType="num">
                                      <p:cBhvr additive="base">
                                        <p:cTn id="37" dur="500" fill="hold"/>
                                        <p:tgtEl>
                                          <p:spTgt spid="1320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20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2099">
                                            <p:txEl>
                                              <p:pRg st="6" end="6"/>
                                            </p:txEl>
                                          </p:spTgt>
                                        </p:tgtEl>
                                        <p:attrNameLst>
                                          <p:attrName>style.visibility</p:attrName>
                                        </p:attrNameLst>
                                      </p:cBhvr>
                                      <p:to>
                                        <p:strVal val="visible"/>
                                      </p:to>
                                    </p:set>
                                    <p:anim calcmode="lin" valueType="num">
                                      <p:cBhvr additive="base">
                                        <p:cTn id="43" dur="500" fill="hold"/>
                                        <p:tgtEl>
                                          <p:spTgt spid="1320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20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3C27011-DD00-417F-AB44-0771BD91F603}" type="slidenum">
              <a:rPr lang="en-US"/>
              <a:pPr>
                <a:defRPr/>
              </a:pPr>
              <a:t>65</a:t>
            </a:fld>
            <a:endParaRPr lang="en-US" dirty="0"/>
          </a:p>
        </p:txBody>
      </p:sp>
      <p:sp>
        <p:nvSpPr>
          <p:cNvPr id="6656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31075" name="Rectangle 3"/>
          <p:cNvSpPr>
            <a:spLocks noGrp="1" noChangeArrowheads="1"/>
          </p:cNvSpPr>
          <p:nvPr>
            <p:ph type="body" idx="1"/>
          </p:nvPr>
        </p:nvSpPr>
        <p:spPr>
          <a:xfrm>
            <a:off x="457200" y="914400"/>
            <a:ext cx="8458200" cy="4495800"/>
          </a:xfrm>
        </p:spPr>
        <p:txBody>
          <a:bodyPr/>
          <a:lstStyle/>
          <a:p>
            <a:pPr eaLnBrk="1" hangingPunct="1">
              <a:buFontTx/>
              <a:buBlip>
                <a:blip r:embed="rId2"/>
              </a:buBlip>
            </a:pPr>
            <a:r>
              <a:rPr lang="en-US" dirty="0" smtClean="0"/>
              <a:t>Tailgating is a </a:t>
            </a:r>
            <a:r>
              <a:rPr lang="en-US" b="1" dirty="0" smtClean="0"/>
              <a:t>habit</a:t>
            </a:r>
            <a:r>
              <a:rPr lang="en-US" dirty="0" smtClean="0"/>
              <a:t>, like most </a:t>
            </a:r>
            <a:r>
              <a:rPr lang="en-US" b="1" dirty="0" smtClean="0"/>
              <a:t>bad</a:t>
            </a:r>
            <a:r>
              <a:rPr lang="en-US" dirty="0" smtClean="0"/>
              <a:t> driving behaviors.</a:t>
            </a:r>
          </a:p>
          <a:p>
            <a:pPr eaLnBrk="1" hangingPunct="1">
              <a:buFontTx/>
              <a:buBlip>
                <a:blip r:embed="rId2"/>
              </a:buBlip>
            </a:pPr>
            <a:r>
              <a:rPr lang="en-US" dirty="0" smtClean="0"/>
              <a:t>We object to being “cut in front of” so we believe tailgating is essential.</a:t>
            </a:r>
          </a:p>
          <a:p>
            <a:pPr eaLnBrk="1" hangingPunct="1">
              <a:buFontTx/>
              <a:buBlip>
                <a:blip r:embed="rId2"/>
              </a:buBlip>
            </a:pPr>
            <a:r>
              <a:rPr lang="en-US" dirty="0" smtClean="0"/>
              <a:t>Being pushed back in a line of traffic is seen as an affront to one’s dignity.</a:t>
            </a:r>
          </a:p>
          <a:p>
            <a:pPr eaLnBrk="1" hangingPunct="1">
              <a:buFontTx/>
              <a:buBlip>
                <a:blip r:embed="rId2"/>
              </a:buBlip>
            </a:pPr>
            <a:r>
              <a:rPr lang="en-US" dirty="0" smtClean="0"/>
              <a:t>Get over it - engage your Intelligence!</a:t>
            </a:r>
          </a:p>
          <a:p>
            <a:pPr eaLnBrk="1" hangingPunct="1">
              <a:buFontTx/>
              <a:buBlip>
                <a:blip r:embed="rId2"/>
              </a:buBlip>
            </a:pPr>
            <a:r>
              <a:rPr lang="en-US" b="1" dirty="0" smtClean="0"/>
              <a:t>Pay attention</a:t>
            </a:r>
            <a:r>
              <a:rPr lang="en-US" dirty="0" smtClean="0"/>
              <a:t> to your driving and </a:t>
            </a:r>
            <a:r>
              <a:rPr lang="en-US" b="1" dirty="0" smtClean="0"/>
              <a:t>STOP TAILGATING!!</a:t>
            </a:r>
          </a:p>
        </p:txBody>
      </p:sp>
      <p:pic>
        <p:nvPicPr>
          <p:cNvPr id="89089" name="Picture 1" descr="C:\Documents and Settings\Tom\My Documents\Business\Driver Safety\crash.photos\9-24-03_a.jpg"/>
          <p:cNvPicPr>
            <a:picLocks noChangeAspect="1" noChangeArrowheads="1"/>
          </p:cNvPicPr>
          <p:nvPr/>
        </p:nvPicPr>
        <p:blipFill>
          <a:blip r:embed="rId3"/>
          <a:srcRect/>
          <a:stretch>
            <a:fillRect/>
          </a:stretch>
        </p:blipFill>
        <p:spPr bwMode="auto">
          <a:xfrm>
            <a:off x="5029200" y="5257800"/>
            <a:ext cx="3276600" cy="1600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additive="base">
                                        <p:cTn id="7" dur="500" fill="hold"/>
                                        <p:tgtEl>
                                          <p:spTgt spid="131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075">
                                            <p:txEl>
                                              <p:pRg st="2" end="2"/>
                                            </p:txEl>
                                          </p:spTgt>
                                        </p:tgtEl>
                                        <p:attrNameLst>
                                          <p:attrName>style.visibility</p:attrName>
                                        </p:attrNameLst>
                                      </p:cBhvr>
                                      <p:to>
                                        <p:strVal val="visible"/>
                                      </p:to>
                                    </p:set>
                                    <p:anim calcmode="lin" valueType="num">
                                      <p:cBhvr additive="base">
                                        <p:cTn id="19" dur="500" fill="hold"/>
                                        <p:tgtEl>
                                          <p:spTgt spid="131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075">
                                            <p:txEl>
                                              <p:pRg st="3" end="3"/>
                                            </p:txEl>
                                          </p:spTgt>
                                        </p:tgtEl>
                                        <p:attrNameLst>
                                          <p:attrName>style.visibility</p:attrName>
                                        </p:attrNameLst>
                                      </p:cBhvr>
                                      <p:to>
                                        <p:strVal val="visible"/>
                                      </p:to>
                                    </p:set>
                                    <p:anim calcmode="lin" valueType="num">
                                      <p:cBhvr additive="base">
                                        <p:cTn id="25" dur="500" fill="hold"/>
                                        <p:tgtEl>
                                          <p:spTgt spid="131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1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075">
                                            <p:txEl>
                                              <p:pRg st="4" end="4"/>
                                            </p:txEl>
                                          </p:spTgt>
                                        </p:tgtEl>
                                        <p:attrNameLst>
                                          <p:attrName>style.visibility</p:attrName>
                                        </p:attrNameLst>
                                      </p:cBhvr>
                                      <p:to>
                                        <p:strVal val="visible"/>
                                      </p:to>
                                    </p:set>
                                    <p:anim calcmode="lin" valueType="num">
                                      <p:cBhvr additive="base">
                                        <p:cTn id="31" dur="500" fill="hold"/>
                                        <p:tgtEl>
                                          <p:spTgt spid="131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1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E675C97-2422-439A-A0BC-C42033ED4423}" type="slidenum">
              <a:rPr lang="en-US"/>
              <a:pPr>
                <a:defRPr/>
              </a:pPr>
              <a:t>66</a:t>
            </a:fld>
            <a:endParaRPr lang="en-US" dirty="0"/>
          </a:p>
        </p:txBody>
      </p:sp>
      <p:sp>
        <p:nvSpPr>
          <p:cNvPr id="6758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30051"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None/>
            </a:pPr>
            <a:r>
              <a:rPr lang="en-US" dirty="0" smtClean="0"/>
              <a:t>To eliminate your chance of being hit from behind:</a:t>
            </a:r>
          </a:p>
          <a:p>
            <a:pPr eaLnBrk="1" hangingPunct="1">
              <a:lnSpc>
                <a:spcPct val="90000"/>
              </a:lnSpc>
              <a:buFontTx/>
              <a:buBlip>
                <a:blip r:embed="rId2"/>
              </a:buBlip>
            </a:pPr>
            <a:r>
              <a:rPr lang="en-US" dirty="0" smtClean="0"/>
              <a:t>Use a </a:t>
            </a:r>
            <a:r>
              <a:rPr lang="en-US" b="1" dirty="0" smtClean="0"/>
              <a:t>gradual deceleration</a:t>
            </a:r>
            <a:r>
              <a:rPr lang="en-US" dirty="0" smtClean="0"/>
              <a:t> when approaching red traffic lights, and stopped or slowed vehicles.</a:t>
            </a:r>
          </a:p>
          <a:p>
            <a:pPr lvl="1" eaLnBrk="1" hangingPunct="1">
              <a:lnSpc>
                <a:spcPct val="90000"/>
              </a:lnSpc>
              <a:buFontTx/>
              <a:buBlip>
                <a:blip r:embed="rId2"/>
              </a:buBlip>
            </a:pPr>
            <a:r>
              <a:rPr lang="en-US" dirty="0" smtClean="0"/>
              <a:t>As opposed to slamming on your brakes at the last second.</a:t>
            </a:r>
          </a:p>
          <a:p>
            <a:pPr lvl="1" eaLnBrk="1" hangingPunct="1">
              <a:lnSpc>
                <a:spcPct val="90000"/>
              </a:lnSpc>
              <a:buFontTx/>
              <a:buBlip>
                <a:blip r:embed="rId2"/>
              </a:buBlip>
            </a:pPr>
            <a:r>
              <a:rPr lang="en-US" dirty="0" smtClean="0"/>
              <a:t>This is a $$-saver: brakes, gas, insurance.</a:t>
            </a:r>
          </a:p>
          <a:p>
            <a:pPr eaLnBrk="1" hangingPunct="1">
              <a:lnSpc>
                <a:spcPct val="90000"/>
              </a:lnSpc>
              <a:buFontTx/>
              <a:buBlip>
                <a:blip r:embed="rId2"/>
              </a:buBlip>
            </a:pPr>
            <a:r>
              <a:rPr lang="en-US" dirty="0" smtClean="0"/>
              <a:t>To do this you will need to be </a:t>
            </a:r>
            <a:r>
              <a:rPr lang="en-US" b="1" dirty="0" smtClean="0"/>
              <a:t>looking ahead and paying attention</a:t>
            </a:r>
            <a:r>
              <a:rPr lang="en-US" dirty="0" smtClean="0"/>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additive="base">
                                        <p:cTn id="7" dur="500" fill="hold"/>
                                        <p:tgtEl>
                                          <p:spTgt spid="130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0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additive="base">
                                        <p:cTn id="13" dur="5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0051">
                                            <p:txEl>
                                              <p:pRg st="2" end="2"/>
                                            </p:txEl>
                                          </p:spTgt>
                                        </p:tgtEl>
                                        <p:attrNameLst>
                                          <p:attrName>style.visibility</p:attrName>
                                        </p:attrNameLst>
                                      </p:cBhvr>
                                      <p:to>
                                        <p:strVal val="visible"/>
                                      </p:to>
                                    </p:set>
                                    <p:anim calcmode="lin" valueType="num">
                                      <p:cBhvr additive="base">
                                        <p:cTn id="19" dur="5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0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0051">
                                            <p:txEl>
                                              <p:pRg st="3" end="3"/>
                                            </p:txEl>
                                          </p:spTgt>
                                        </p:tgtEl>
                                        <p:attrNameLst>
                                          <p:attrName>style.visibility</p:attrName>
                                        </p:attrNameLst>
                                      </p:cBhvr>
                                      <p:to>
                                        <p:strVal val="visible"/>
                                      </p:to>
                                    </p:set>
                                    <p:anim calcmode="lin" valueType="num">
                                      <p:cBhvr additive="base">
                                        <p:cTn id="25" dur="500" fill="hold"/>
                                        <p:tgtEl>
                                          <p:spTgt spid="1300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00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0051">
                                            <p:txEl>
                                              <p:pRg st="4" end="4"/>
                                            </p:txEl>
                                          </p:spTgt>
                                        </p:tgtEl>
                                        <p:attrNameLst>
                                          <p:attrName>style.visibility</p:attrName>
                                        </p:attrNameLst>
                                      </p:cBhvr>
                                      <p:to>
                                        <p:strVal val="visible"/>
                                      </p:to>
                                    </p:set>
                                    <p:anim calcmode="lin" valueType="num">
                                      <p:cBhvr additive="base">
                                        <p:cTn id="31" dur="500" fill="hold"/>
                                        <p:tgtEl>
                                          <p:spTgt spid="1300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00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3279EDE-D93A-48C1-9404-D10B09D87D41}" type="slidenum">
              <a:rPr lang="en-US"/>
              <a:pPr>
                <a:defRPr/>
              </a:pPr>
              <a:t>67</a:t>
            </a:fld>
            <a:endParaRPr lang="en-US" dirty="0"/>
          </a:p>
        </p:txBody>
      </p:sp>
      <p:sp>
        <p:nvSpPr>
          <p:cNvPr id="6861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29027"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dirty="0" smtClean="0"/>
              <a:t>It is critically important to pay attention to your space on highways where the </a:t>
            </a:r>
            <a:r>
              <a:rPr lang="en-US" b="1" dirty="0" smtClean="0"/>
              <a:t>“slinky” effect</a:t>
            </a:r>
            <a:r>
              <a:rPr lang="en-US" dirty="0" smtClean="0"/>
              <a:t> is frequent.</a:t>
            </a:r>
          </a:p>
          <a:p>
            <a:pPr eaLnBrk="1" hangingPunct="1">
              <a:buFontTx/>
              <a:buBlip>
                <a:blip r:embed="rId2"/>
              </a:buBlip>
            </a:pPr>
            <a:r>
              <a:rPr lang="en-US" dirty="0" smtClean="0"/>
              <a:t>i.e., traffic congestion, road repairs, etc., that lead to </a:t>
            </a:r>
            <a:r>
              <a:rPr lang="en-US" i="1" dirty="0" smtClean="0"/>
              <a:t>rapid deceleration</a:t>
            </a:r>
            <a:r>
              <a:rPr lang="en-US" dirty="0" smtClean="0"/>
              <a:t> in traffic ahead of you.</a:t>
            </a:r>
          </a:p>
          <a:p>
            <a:pPr lvl="1" eaLnBrk="1" hangingPunct="1">
              <a:buFontTx/>
              <a:buBlip>
                <a:blip r:embed="rId2"/>
              </a:buBlip>
            </a:pPr>
            <a:r>
              <a:rPr lang="en-US" dirty="0" smtClean="0"/>
              <a:t>Here your vehicle is prone to a rear-end collision as you stop/slow quickly.</a:t>
            </a:r>
          </a:p>
          <a:p>
            <a:pPr lvl="1" eaLnBrk="1" hangingPunct="1">
              <a:buFontTx/>
              <a:buBlip>
                <a:blip r:embed="rId2"/>
              </a:buBlip>
            </a:pPr>
            <a:r>
              <a:rPr lang="en-US" dirty="0" smtClean="0"/>
              <a:t>Your protection is the </a:t>
            </a:r>
            <a:r>
              <a:rPr lang="en-US" b="1" dirty="0" smtClean="0"/>
              <a:t>Safe Space</a:t>
            </a:r>
            <a:r>
              <a:rPr lang="en-US" dirty="0" smtClean="0"/>
              <a:t> you maintain </a:t>
            </a:r>
            <a:r>
              <a:rPr lang="en-US" i="1" u="sng" dirty="0" smtClean="0"/>
              <a:t>in front of you</a:t>
            </a:r>
            <a:r>
              <a:rPr lang="en-US" i="1" dirty="0" smtClean="0"/>
              <a:t> at all times.</a:t>
            </a:r>
            <a:endParaRPr lang="en-US"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additive="base">
                                        <p:cTn id="7" dur="5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90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additive="base">
                                        <p:cTn id="13" dur="5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90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9027">
                                            <p:txEl>
                                              <p:pRg st="2" end="2"/>
                                            </p:txEl>
                                          </p:spTgt>
                                        </p:tgtEl>
                                        <p:attrNameLst>
                                          <p:attrName>style.visibility</p:attrName>
                                        </p:attrNameLst>
                                      </p:cBhvr>
                                      <p:to>
                                        <p:strVal val="visible"/>
                                      </p:to>
                                    </p:set>
                                    <p:anim calcmode="lin" valueType="num">
                                      <p:cBhvr additive="base">
                                        <p:cTn id="19" dur="5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90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9027">
                                            <p:txEl>
                                              <p:pRg st="3" end="3"/>
                                            </p:txEl>
                                          </p:spTgt>
                                        </p:tgtEl>
                                        <p:attrNameLst>
                                          <p:attrName>style.visibility</p:attrName>
                                        </p:attrNameLst>
                                      </p:cBhvr>
                                      <p:to>
                                        <p:strVal val="visible"/>
                                      </p:to>
                                    </p:set>
                                    <p:anim calcmode="lin" valueType="num">
                                      <p:cBhvr additive="base">
                                        <p:cTn id="25" dur="500" fill="hold"/>
                                        <p:tgtEl>
                                          <p:spTgt spid="1290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90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50021"/>
                </a:solidFill>
                <a:latin typeface="Times New Roman" pitchFamily="18" charset="0"/>
              </a:rPr>
              <a:t>Changing Behavior - Space</a:t>
            </a:r>
            <a:endParaRPr lang="en-US" dirty="0"/>
          </a:p>
        </p:txBody>
      </p:sp>
      <p:pic>
        <p:nvPicPr>
          <p:cNvPr id="5" name="Content Placeholder 4" descr="untitled.bmp"/>
          <p:cNvPicPr>
            <a:picLocks noGrp="1" noChangeAspect="1"/>
          </p:cNvPicPr>
          <p:nvPr>
            <p:ph idx="1"/>
          </p:nvPr>
        </p:nvPicPr>
        <p:blipFill>
          <a:blip r:embed="rId2"/>
          <a:stretch>
            <a:fillRect/>
          </a:stretch>
        </p:blipFill>
        <p:spPr>
          <a:xfrm>
            <a:off x="1905000" y="2057400"/>
            <a:ext cx="4572000" cy="3200400"/>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68</a:t>
            </a:fld>
            <a:endParaRPr lang="en-US" dirty="0"/>
          </a:p>
        </p:txBody>
      </p:sp>
    </p:spTree>
  </p:cSld>
  <p:clrMapOvr>
    <a:masterClrMapping/>
  </p:clrMapOvr>
  <p:transition>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49DD868-0795-43E5-A576-7844B1D2AD39}" type="slidenum">
              <a:rPr lang="en-US"/>
              <a:pPr>
                <a:defRPr/>
              </a:pPr>
              <a:t>69</a:t>
            </a:fld>
            <a:endParaRPr lang="en-US" dirty="0"/>
          </a:p>
        </p:txBody>
      </p:sp>
      <p:sp>
        <p:nvSpPr>
          <p:cNvPr id="6963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28003"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None/>
            </a:pPr>
            <a:r>
              <a:rPr lang="en-US" dirty="0" smtClean="0"/>
              <a:t>Remember stopping distance has three components:</a:t>
            </a:r>
          </a:p>
          <a:p>
            <a:pPr eaLnBrk="1" hangingPunct="1">
              <a:lnSpc>
                <a:spcPct val="90000"/>
              </a:lnSpc>
              <a:buFontTx/>
              <a:buBlip>
                <a:blip r:embed="rId2"/>
              </a:buBlip>
            </a:pPr>
            <a:r>
              <a:rPr lang="en-US" b="1" dirty="0" smtClean="0"/>
              <a:t>Perception</a:t>
            </a:r>
            <a:r>
              <a:rPr lang="en-US" dirty="0" smtClean="0"/>
              <a:t> distance.</a:t>
            </a:r>
          </a:p>
          <a:p>
            <a:pPr eaLnBrk="1" hangingPunct="1">
              <a:lnSpc>
                <a:spcPct val="90000"/>
              </a:lnSpc>
              <a:buFontTx/>
              <a:buBlip>
                <a:blip r:embed="rId2"/>
              </a:buBlip>
            </a:pPr>
            <a:r>
              <a:rPr lang="en-US" b="1" dirty="0" smtClean="0"/>
              <a:t>Reaction</a:t>
            </a:r>
            <a:r>
              <a:rPr lang="en-US" dirty="0" smtClean="0"/>
              <a:t> distance.</a:t>
            </a:r>
          </a:p>
          <a:p>
            <a:pPr eaLnBrk="1" hangingPunct="1">
              <a:lnSpc>
                <a:spcPct val="90000"/>
              </a:lnSpc>
              <a:buFontTx/>
              <a:buBlip>
                <a:blip r:embed="rId2"/>
              </a:buBlip>
            </a:pPr>
            <a:r>
              <a:rPr lang="en-US" b="1" dirty="0" smtClean="0"/>
              <a:t>Braking</a:t>
            </a:r>
            <a:r>
              <a:rPr lang="en-US" dirty="0" smtClean="0"/>
              <a:t> distance.</a:t>
            </a:r>
          </a:p>
          <a:p>
            <a:pPr lvl="1" eaLnBrk="1" hangingPunct="1">
              <a:lnSpc>
                <a:spcPct val="90000"/>
              </a:lnSpc>
              <a:buFontTx/>
              <a:buBlip>
                <a:blip r:embed="rId2"/>
              </a:buBlip>
            </a:pPr>
            <a:r>
              <a:rPr lang="en-US" dirty="0" smtClean="0"/>
              <a:t>Larger truck has twice the </a:t>
            </a:r>
            <a:r>
              <a:rPr lang="en-US" b="1" dirty="0" smtClean="0"/>
              <a:t>braking distance</a:t>
            </a:r>
            <a:r>
              <a:rPr lang="en-US" dirty="0" smtClean="0"/>
              <a:t> of a passenger car.</a:t>
            </a:r>
          </a:p>
          <a:p>
            <a:pPr lvl="1" eaLnBrk="1" hangingPunct="1">
              <a:lnSpc>
                <a:spcPct val="90000"/>
              </a:lnSpc>
              <a:buFontTx/>
              <a:buNone/>
            </a:pPr>
            <a:r>
              <a:rPr lang="en-US" b="1" dirty="0" smtClean="0"/>
              <a:t>	275 feet versus 142 feet at 55 mph.</a:t>
            </a:r>
          </a:p>
          <a:p>
            <a:pPr eaLnBrk="1" hangingPunct="1">
              <a:lnSpc>
                <a:spcPct val="90000"/>
              </a:lnSpc>
              <a:buFontTx/>
              <a:buBlip>
                <a:blip r:embed="rId2"/>
              </a:buBlip>
            </a:pPr>
            <a:r>
              <a:rPr lang="en-US" dirty="0" smtClean="0"/>
              <a:t>If you stop quickly with a tractor trailer close behind you, guess what happens?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additive="base">
                                        <p:cTn id="13" dur="500" fill="hold"/>
                                        <p:tgtEl>
                                          <p:spTgt spid="128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8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additive="base">
                                        <p:cTn id="19" dur="500" fill="hold"/>
                                        <p:tgtEl>
                                          <p:spTgt spid="1280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8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additive="base">
                                        <p:cTn id="25" dur="500" fill="hold"/>
                                        <p:tgtEl>
                                          <p:spTgt spid="1280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8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8003">
                                            <p:txEl>
                                              <p:pRg st="4" end="4"/>
                                            </p:txEl>
                                          </p:spTgt>
                                        </p:tgtEl>
                                        <p:attrNameLst>
                                          <p:attrName>style.visibility</p:attrName>
                                        </p:attrNameLst>
                                      </p:cBhvr>
                                      <p:to>
                                        <p:strVal val="visible"/>
                                      </p:to>
                                    </p:set>
                                    <p:anim calcmode="lin" valueType="num">
                                      <p:cBhvr additive="base">
                                        <p:cTn id="31" dur="500" fill="hold"/>
                                        <p:tgtEl>
                                          <p:spTgt spid="1280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80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8003">
                                            <p:txEl>
                                              <p:pRg st="5" end="5"/>
                                            </p:txEl>
                                          </p:spTgt>
                                        </p:tgtEl>
                                        <p:attrNameLst>
                                          <p:attrName>style.visibility</p:attrName>
                                        </p:attrNameLst>
                                      </p:cBhvr>
                                      <p:to>
                                        <p:strVal val="visible"/>
                                      </p:to>
                                    </p:set>
                                    <p:anim calcmode="lin" valueType="num">
                                      <p:cBhvr additive="base">
                                        <p:cTn id="37" dur="500" fill="hold"/>
                                        <p:tgtEl>
                                          <p:spTgt spid="1280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80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8003">
                                            <p:txEl>
                                              <p:pRg st="6" end="6"/>
                                            </p:txEl>
                                          </p:spTgt>
                                        </p:tgtEl>
                                        <p:attrNameLst>
                                          <p:attrName>style.visibility</p:attrName>
                                        </p:attrNameLst>
                                      </p:cBhvr>
                                      <p:to>
                                        <p:strVal val="visible"/>
                                      </p:to>
                                    </p:set>
                                    <p:anim calcmode="lin" valueType="num">
                                      <p:cBhvr additive="base">
                                        <p:cTn id="43" dur="500" fill="hold"/>
                                        <p:tgtEl>
                                          <p:spTgt spid="1280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80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6AE9B92-2CBF-4D37-9662-A52E49AF057A}" type="slidenum">
              <a:rPr lang="en-US"/>
              <a:pPr>
                <a:defRPr/>
              </a:pPr>
              <a:t>7</a:t>
            </a:fld>
            <a:endParaRPr lang="en-US" dirty="0"/>
          </a:p>
        </p:txBody>
      </p:sp>
      <p:sp>
        <p:nvSpPr>
          <p:cNvPr id="15363" name="Rectangle 2"/>
          <p:cNvSpPr>
            <a:spLocks noGrp="1" noChangeArrowheads="1"/>
          </p:cNvSpPr>
          <p:nvPr>
            <p:ph type="title"/>
          </p:nvPr>
        </p:nvSpPr>
        <p:spPr>
          <a:xfrm>
            <a:off x="457200" y="0"/>
            <a:ext cx="8229600" cy="990600"/>
          </a:xfrm>
        </p:spPr>
        <p:txBody>
          <a:bodyPr/>
          <a:lstStyle/>
          <a:p>
            <a:pPr algn="l" eaLnBrk="1" hangingPunct="1"/>
            <a:r>
              <a:rPr lang="en-US" sz="4000" b="1" dirty="0" smtClean="0">
                <a:solidFill>
                  <a:srgbClr val="A50021"/>
                </a:solidFill>
                <a:latin typeface="Times New Roman" pitchFamily="18" charset="0"/>
              </a:rPr>
              <a:t>Driver Safety – the “Numbers”</a:t>
            </a:r>
          </a:p>
        </p:txBody>
      </p:sp>
      <p:sp>
        <p:nvSpPr>
          <p:cNvPr id="9219" name="Rectangle 3"/>
          <p:cNvSpPr>
            <a:spLocks noGrp="1" noChangeArrowheads="1"/>
          </p:cNvSpPr>
          <p:nvPr>
            <p:ph type="body" idx="1"/>
          </p:nvPr>
        </p:nvSpPr>
        <p:spPr>
          <a:xfrm>
            <a:off x="228600" y="990600"/>
            <a:ext cx="8458200" cy="5135563"/>
          </a:xfrm>
        </p:spPr>
        <p:txBody>
          <a:bodyPr/>
          <a:lstStyle/>
          <a:p>
            <a:pPr eaLnBrk="1" hangingPunct="1">
              <a:lnSpc>
                <a:spcPct val="80000"/>
              </a:lnSpc>
              <a:buFontTx/>
              <a:buBlip>
                <a:blip r:embed="rId2"/>
              </a:buBlip>
            </a:pPr>
            <a:r>
              <a:rPr lang="en-US" sz="2800" dirty="0" smtClean="0"/>
              <a:t>Death by vehicle is the 5th leading cause of death in the U.S. </a:t>
            </a:r>
          </a:p>
          <a:p>
            <a:pPr eaLnBrk="1" hangingPunct="1">
              <a:lnSpc>
                <a:spcPct val="80000"/>
              </a:lnSpc>
              <a:buFontTx/>
              <a:buBlip>
                <a:blip r:embed="rId2"/>
              </a:buBlip>
            </a:pPr>
            <a:r>
              <a:rPr lang="en-US" sz="2800" dirty="0" smtClean="0"/>
              <a:t>Loss of life by vehicle is the </a:t>
            </a:r>
            <a:r>
              <a:rPr lang="en-US" sz="2800" b="1" dirty="0" smtClean="0"/>
              <a:t>leading cause of early death</a:t>
            </a:r>
            <a:r>
              <a:rPr lang="en-US" sz="2800" dirty="0" smtClean="0"/>
              <a:t>. [35 and under]</a:t>
            </a:r>
          </a:p>
          <a:p>
            <a:pPr eaLnBrk="1" hangingPunct="1">
              <a:lnSpc>
                <a:spcPct val="80000"/>
              </a:lnSpc>
              <a:buFontTx/>
              <a:buBlip>
                <a:blip r:embed="rId2"/>
              </a:buBlip>
            </a:pPr>
            <a:r>
              <a:rPr lang="en-US" sz="2800" dirty="0" smtClean="0"/>
              <a:t>Presently in the U. S. the annual number of </a:t>
            </a:r>
            <a:r>
              <a:rPr lang="en-US" sz="2800" b="1" dirty="0" smtClean="0"/>
              <a:t>individuals killed</a:t>
            </a:r>
            <a:r>
              <a:rPr lang="en-US" sz="2800" dirty="0" smtClean="0"/>
              <a:t> in or by vehicles is around</a:t>
            </a:r>
            <a:r>
              <a:rPr lang="en-US" sz="2800" b="1" dirty="0" smtClean="0"/>
              <a:t> 40,000.</a:t>
            </a:r>
            <a:r>
              <a:rPr lang="en-US" sz="2800" dirty="0" smtClean="0"/>
              <a:t> </a:t>
            </a:r>
          </a:p>
          <a:p>
            <a:pPr eaLnBrk="1" hangingPunct="1">
              <a:lnSpc>
                <a:spcPct val="80000"/>
              </a:lnSpc>
              <a:buFontTx/>
              <a:buBlip>
                <a:blip r:embed="rId2"/>
              </a:buBlip>
            </a:pPr>
            <a:r>
              <a:rPr lang="en-US" sz="2800" dirty="0" smtClean="0"/>
              <a:t>Annual </a:t>
            </a:r>
            <a:r>
              <a:rPr lang="en-US" sz="2800" b="1" i="1" dirty="0" smtClean="0"/>
              <a:t>serious injuries</a:t>
            </a:r>
            <a:r>
              <a:rPr lang="en-US" sz="2800" dirty="0" smtClean="0"/>
              <a:t> at about </a:t>
            </a:r>
            <a:r>
              <a:rPr lang="en-US" sz="2800" b="1" i="1" dirty="0" smtClean="0"/>
              <a:t>2,575,000</a:t>
            </a:r>
            <a:r>
              <a:rPr lang="en-US" sz="2800" dirty="0" smtClean="0"/>
              <a:t> people. [NHTSA, 2006]</a:t>
            </a:r>
          </a:p>
          <a:p>
            <a:pPr eaLnBrk="1" hangingPunct="1">
              <a:lnSpc>
                <a:spcPct val="80000"/>
              </a:lnSpc>
              <a:buFontTx/>
              <a:buBlip>
                <a:blip r:embed="rId2"/>
              </a:buBlip>
            </a:pPr>
            <a:r>
              <a:rPr lang="en-US" sz="2800" dirty="0" smtClean="0"/>
              <a:t>D.O.T. reported 4,800,000 injuries in year 2000.</a:t>
            </a:r>
          </a:p>
          <a:p>
            <a:pPr lvl="1" eaLnBrk="1" hangingPunct="1">
              <a:lnSpc>
                <a:spcPct val="80000"/>
              </a:lnSpc>
              <a:buFontTx/>
              <a:buBlip>
                <a:blip r:embed="rId2"/>
              </a:buBlip>
            </a:pPr>
            <a:r>
              <a:rPr lang="en-US" sz="2400" dirty="0" smtClean="0"/>
              <a:t>Result of </a:t>
            </a:r>
            <a:r>
              <a:rPr lang="en-US" sz="2400" b="1" dirty="0" smtClean="0"/>
              <a:t>16.4 million reported crashes</a:t>
            </a:r>
            <a:r>
              <a:rPr lang="en-US" sz="2400" dirty="0" smtClean="0"/>
              <a:t> (191 million drivers).</a:t>
            </a:r>
            <a:endParaRPr lang="en-US" sz="14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219">
                                            <p:txEl>
                                              <p:pRg st="5" end="5"/>
                                            </p:txEl>
                                          </p:spTgt>
                                        </p:tgtEl>
                                        <p:attrNameLst>
                                          <p:attrName>style.visibility</p:attrName>
                                        </p:attrNameLst>
                                      </p:cBhvr>
                                      <p:to>
                                        <p:strVal val="visible"/>
                                      </p:to>
                                    </p:set>
                                    <p:anim calcmode="lin" valueType="num">
                                      <p:cBhvr additive="base">
                                        <p:cTn id="35"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50021"/>
                </a:solidFill>
                <a:latin typeface="Times New Roman" pitchFamily="18" charset="0"/>
              </a:rPr>
              <a:t>Changing Behavior - Space</a:t>
            </a:r>
            <a:endParaRPr lang="en-US" dirty="0"/>
          </a:p>
        </p:txBody>
      </p:sp>
      <p:pic>
        <p:nvPicPr>
          <p:cNvPr id="5" name="Content Placeholder 4" descr="truckonauto.jpg"/>
          <p:cNvPicPr>
            <a:picLocks noGrp="1" noChangeAspect="1"/>
          </p:cNvPicPr>
          <p:nvPr>
            <p:ph idx="1"/>
          </p:nvPr>
        </p:nvPicPr>
        <p:blipFill>
          <a:blip r:embed="rId2"/>
          <a:stretch>
            <a:fillRect/>
          </a:stretch>
        </p:blipFill>
        <p:spPr>
          <a:xfrm>
            <a:off x="1506025" y="1600200"/>
            <a:ext cx="6131950" cy="4525963"/>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70</a:t>
            </a:fld>
            <a:endParaRPr lang="en-US" dirty="0"/>
          </a:p>
        </p:txBody>
      </p:sp>
    </p:spTree>
  </p:cSld>
  <p:clrMapOvr>
    <a:masterClrMapping/>
  </p:clrMapOvr>
  <p:transition>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6E6F340-2CC0-4E1D-BF56-B5834287BAFE}" type="slidenum">
              <a:rPr lang="en-US"/>
              <a:pPr>
                <a:defRPr/>
              </a:pPr>
              <a:t>71</a:t>
            </a:fld>
            <a:endParaRPr lang="en-US" dirty="0"/>
          </a:p>
        </p:txBody>
      </p:sp>
      <p:sp>
        <p:nvSpPr>
          <p:cNvPr id="7065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26979"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dirty="0" smtClean="0"/>
              <a:t>Sometimes other drivers </a:t>
            </a:r>
            <a:r>
              <a:rPr lang="en-US" b="1" dirty="0" smtClean="0"/>
              <a:t>stop suddenly</a:t>
            </a:r>
            <a:r>
              <a:rPr lang="en-US" dirty="0" smtClean="0"/>
              <a:t> because of something in front of them you cannot see; e.g., a pedestrian, an animal, an object in the roadway.</a:t>
            </a:r>
          </a:p>
          <a:p>
            <a:pPr eaLnBrk="1" hangingPunct="1">
              <a:buFontTx/>
              <a:buBlip>
                <a:blip r:embed="rId2"/>
              </a:buBlip>
            </a:pPr>
            <a:r>
              <a:rPr lang="en-US" dirty="0" smtClean="0"/>
              <a:t>You need </a:t>
            </a:r>
            <a:r>
              <a:rPr lang="en-US" b="1" dirty="0" smtClean="0"/>
              <a:t>time and distance</a:t>
            </a:r>
            <a:r>
              <a:rPr lang="en-US" dirty="0" smtClean="0"/>
              <a:t> to react to this unexpected event.</a:t>
            </a:r>
          </a:p>
          <a:p>
            <a:pPr lvl="1" eaLnBrk="1" hangingPunct="1">
              <a:buFontTx/>
              <a:buBlip>
                <a:blip r:embed="rId2"/>
              </a:buBlip>
            </a:pPr>
            <a:r>
              <a:rPr lang="en-US" dirty="0" smtClean="0"/>
              <a:t>Thus you must have enough SPACE in front of you </a:t>
            </a:r>
            <a:r>
              <a:rPr lang="en-US" b="1" dirty="0" smtClean="0"/>
              <a:t>AT ALL TIMES</a:t>
            </a:r>
            <a:r>
              <a:rPr lang="en-US" dirty="0" smtClean="0"/>
              <a:t> to be able </a:t>
            </a:r>
            <a:r>
              <a:rPr lang="en-US" b="1" dirty="0" smtClean="0"/>
              <a:t>to react</a:t>
            </a:r>
            <a:r>
              <a:rPr lang="en-US" dirty="0" smtClean="0"/>
              <a:t>.</a:t>
            </a:r>
          </a:p>
          <a:p>
            <a:pPr eaLnBrk="1" hangingPunct="1">
              <a:buFontTx/>
              <a:buBlip>
                <a:blip r:embed="rId2"/>
              </a:buBlip>
            </a:pPr>
            <a:r>
              <a:rPr lang="en-US" dirty="0" smtClean="0"/>
              <a:t>Control the </a:t>
            </a:r>
            <a:r>
              <a:rPr lang="en-US" b="1" dirty="0" smtClean="0"/>
              <a:t>space IN FRONT OF YOU</a:t>
            </a:r>
            <a:r>
              <a:rPr lang="en-US" dirty="0" smtClean="0"/>
              <a:t> and you will never have to stop too quickly.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 calcmode="lin" valueType="num">
                                      <p:cBhvr additive="base">
                                        <p:cTn id="7" dur="500" fill="hold"/>
                                        <p:tgtEl>
                                          <p:spTgt spid="126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69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6979">
                                            <p:txEl>
                                              <p:pRg st="1" end="1"/>
                                            </p:txEl>
                                          </p:spTgt>
                                        </p:tgtEl>
                                        <p:attrNameLst>
                                          <p:attrName>style.visibility</p:attrName>
                                        </p:attrNameLst>
                                      </p:cBhvr>
                                      <p:to>
                                        <p:strVal val="visible"/>
                                      </p:to>
                                    </p:set>
                                    <p:anim calcmode="lin" valueType="num">
                                      <p:cBhvr additive="base">
                                        <p:cTn id="13" dur="500" fill="hold"/>
                                        <p:tgtEl>
                                          <p:spTgt spid="1269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6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6979">
                                            <p:txEl>
                                              <p:pRg st="2" end="2"/>
                                            </p:txEl>
                                          </p:spTgt>
                                        </p:tgtEl>
                                        <p:attrNameLst>
                                          <p:attrName>style.visibility</p:attrName>
                                        </p:attrNameLst>
                                      </p:cBhvr>
                                      <p:to>
                                        <p:strVal val="visible"/>
                                      </p:to>
                                    </p:set>
                                    <p:anim calcmode="lin" valueType="num">
                                      <p:cBhvr additive="base">
                                        <p:cTn id="19" dur="500" fill="hold"/>
                                        <p:tgtEl>
                                          <p:spTgt spid="1269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69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6979">
                                            <p:txEl>
                                              <p:pRg st="3" end="3"/>
                                            </p:txEl>
                                          </p:spTgt>
                                        </p:tgtEl>
                                        <p:attrNameLst>
                                          <p:attrName>style.visibility</p:attrName>
                                        </p:attrNameLst>
                                      </p:cBhvr>
                                      <p:to>
                                        <p:strVal val="visible"/>
                                      </p:to>
                                    </p:set>
                                    <p:anim calcmode="lin" valueType="num">
                                      <p:cBhvr additive="base">
                                        <p:cTn id="25" dur="500" fill="hold"/>
                                        <p:tgtEl>
                                          <p:spTgt spid="1269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69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FD6ECD0-DF52-4975-9245-9A92E4E5B510}" type="slidenum">
              <a:rPr lang="en-US"/>
              <a:pPr>
                <a:defRPr/>
              </a:pPr>
              <a:t>72</a:t>
            </a:fld>
            <a:endParaRPr lang="en-US" dirty="0"/>
          </a:p>
        </p:txBody>
      </p:sp>
      <p:sp>
        <p:nvSpPr>
          <p:cNvPr id="4915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Causes of Vehicle Crashes</a:t>
            </a:r>
            <a:r>
              <a:rPr lang="en-US" sz="4000" b="1" dirty="0" smtClean="0">
                <a:solidFill>
                  <a:srgbClr val="A50021"/>
                </a:solidFill>
                <a:latin typeface="Times New Roman" pitchFamily="18" charset="0"/>
              </a:rPr>
              <a:t> - Space</a:t>
            </a:r>
          </a:p>
        </p:txBody>
      </p:sp>
      <p:sp>
        <p:nvSpPr>
          <p:cNvPr id="39939" name="Rectangle 3"/>
          <p:cNvSpPr>
            <a:spLocks noGrp="1" noChangeArrowheads="1"/>
          </p:cNvSpPr>
          <p:nvPr>
            <p:ph type="body" idx="1"/>
          </p:nvPr>
        </p:nvSpPr>
        <p:spPr>
          <a:xfrm>
            <a:off x="381000" y="990600"/>
            <a:ext cx="8305800" cy="5135563"/>
          </a:xfrm>
        </p:spPr>
        <p:txBody>
          <a:bodyPr/>
          <a:lstStyle/>
          <a:p>
            <a:pPr eaLnBrk="1" hangingPunct="1">
              <a:lnSpc>
                <a:spcPct val="80000"/>
              </a:lnSpc>
              <a:buFontTx/>
              <a:buBlip>
                <a:blip r:embed="rId2"/>
              </a:buBlip>
            </a:pPr>
            <a:r>
              <a:rPr lang="en-US" dirty="0" smtClean="0"/>
              <a:t>Use the </a:t>
            </a:r>
            <a:r>
              <a:rPr lang="en-US" b="1" dirty="0" smtClean="0"/>
              <a:t>four-second rule</a:t>
            </a:r>
            <a:r>
              <a:rPr lang="en-US" dirty="0" smtClean="0"/>
              <a:t> to calculate the proper safe following distance (PDM).</a:t>
            </a:r>
          </a:p>
          <a:p>
            <a:pPr eaLnBrk="1" hangingPunct="1">
              <a:lnSpc>
                <a:spcPct val="80000"/>
              </a:lnSpc>
              <a:buFontTx/>
              <a:buBlip>
                <a:blip r:embed="rId2"/>
              </a:buBlip>
            </a:pPr>
            <a:r>
              <a:rPr lang="en-US" dirty="0" smtClean="0"/>
              <a:t>Calculate four seconds of following distance by counting the seconds it takes your car to reach a marker passed by the vehicle in front of you.</a:t>
            </a:r>
          </a:p>
          <a:p>
            <a:pPr eaLnBrk="1" hangingPunct="1">
              <a:lnSpc>
                <a:spcPct val="80000"/>
              </a:lnSpc>
              <a:buFontTx/>
              <a:buBlip>
                <a:blip r:embed="rId2"/>
              </a:buBlip>
            </a:pPr>
            <a:r>
              <a:rPr lang="en-US" dirty="0" smtClean="0"/>
              <a:t>The 4-second rule [for good road and driving conditions] is based on maximizing your safety.</a:t>
            </a:r>
          </a:p>
          <a:p>
            <a:pPr eaLnBrk="1" hangingPunct="1">
              <a:lnSpc>
                <a:spcPct val="80000"/>
              </a:lnSpc>
              <a:buFontTx/>
              <a:buBlip>
                <a:blip r:embed="rId2"/>
              </a:buBlip>
            </a:pPr>
            <a:r>
              <a:rPr lang="en-US" dirty="0" smtClean="0"/>
              <a:t>Four-second rule at 60 mph gives a following distance of 350 feet (116 yards).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21328E2-66F4-4587-9318-49F516A3B72A}" type="slidenum">
              <a:rPr lang="en-US"/>
              <a:pPr>
                <a:defRPr/>
              </a:pPr>
              <a:t>73</a:t>
            </a:fld>
            <a:endParaRPr lang="en-US" dirty="0"/>
          </a:p>
        </p:txBody>
      </p:sp>
      <p:sp>
        <p:nvSpPr>
          <p:cNvPr id="7168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25955" name="Rectangle 3"/>
          <p:cNvSpPr>
            <a:spLocks noGrp="1" noChangeArrowheads="1"/>
          </p:cNvSpPr>
          <p:nvPr>
            <p:ph type="body" idx="1"/>
          </p:nvPr>
        </p:nvSpPr>
        <p:spPr>
          <a:xfrm>
            <a:off x="381000" y="990600"/>
            <a:ext cx="8458200" cy="5135563"/>
          </a:xfrm>
        </p:spPr>
        <p:txBody>
          <a:bodyPr/>
          <a:lstStyle/>
          <a:p>
            <a:pPr eaLnBrk="1" hangingPunct="1">
              <a:lnSpc>
                <a:spcPct val="80000"/>
              </a:lnSpc>
              <a:buFontTx/>
              <a:buBlip>
                <a:blip r:embed="rId2"/>
              </a:buBlip>
            </a:pPr>
            <a:r>
              <a:rPr lang="en-US" sz="2800" dirty="0" smtClean="0"/>
              <a:t>AAA recommends a 3-second following distance up to 50 mph on dry pavement with good visibility and a safe escape route to the side.</a:t>
            </a:r>
          </a:p>
          <a:p>
            <a:pPr eaLnBrk="1" hangingPunct="1">
              <a:lnSpc>
                <a:spcPct val="80000"/>
              </a:lnSpc>
              <a:buFontTx/>
              <a:buBlip>
                <a:blip r:embed="rId2"/>
              </a:buBlip>
            </a:pPr>
            <a:r>
              <a:rPr lang="en-US" sz="2800" dirty="0" smtClean="0"/>
              <a:t>In </a:t>
            </a:r>
            <a:r>
              <a:rPr lang="en-US" sz="2800" b="1" dirty="0" smtClean="0"/>
              <a:t>less than ideal conditions</a:t>
            </a:r>
            <a:r>
              <a:rPr lang="en-US" sz="2800" dirty="0" smtClean="0"/>
              <a:t> or going </a:t>
            </a:r>
            <a:r>
              <a:rPr lang="en-US" sz="2800" b="1" dirty="0" smtClean="0"/>
              <a:t>over 50 mph</a:t>
            </a:r>
            <a:r>
              <a:rPr lang="en-US" sz="2800" dirty="0" smtClean="0"/>
              <a:t> AAA recommends </a:t>
            </a:r>
            <a:r>
              <a:rPr lang="en-US" sz="2800" i="1" dirty="0" smtClean="0"/>
              <a:t>more space</a:t>
            </a:r>
            <a:r>
              <a:rPr lang="en-US" sz="2800" dirty="0" smtClean="0"/>
              <a:t>, 4-8 seconds.</a:t>
            </a:r>
          </a:p>
          <a:p>
            <a:pPr lvl="1" eaLnBrk="1" hangingPunct="1">
              <a:lnSpc>
                <a:spcPct val="80000"/>
              </a:lnSpc>
              <a:buFontTx/>
              <a:buBlip>
                <a:blip r:embed="rId2"/>
              </a:buBlip>
            </a:pPr>
            <a:r>
              <a:rPr lang="en-US" dirty="0" smtClean="0"/>
              <a:t>For example:</a:t>
            </a:r>
          </a:p>
          <a:p>
            <a:pPr lvl="2" eaLnBrk="1" hangingPunct="1">
              <a:lnSpc>
                <a:spcPct val="80000"/>
              </a:lnSpc>
              <a:buFontTx/>
              <a:buBlip>
                <a:blip r:embed="rId2"/>
              </a:buBlip>
            </a:pPr>
            <a:r>
              <a:rPr lang="en-US" sz="2800" dirty="0" smtClean="0"/>
              <a:t>Traction or visibility is reduced.</a:t>
            </a:r>
          </a:p>
          <a:p>
            <a:pPr lvl="2" eaLnBrk="1" hangingPunct="1">
              <a:lnSpc>
                <a:spcPct val="80000"/>
              </a:lnSpc>
              <a:buFontTx/>
              <a:buBlip>
                <a:blip r:embed="rId2"/>
              </a:buBlip>
            </a:pPr>
            <a:r>
              <a:rPr lang="en-US" sz="2800" dirty="0" smtClean="0"/>
              <a:t>You are distracted.</a:t>
            </a:r>
          </a:p>
          <a:p>
            <a:pPr lvl="2" eaLnBrk="1" hangingPunct="1">
              <a:lnSpc>
                <a:spcPct val="80000"/>
              </a:lnSpc>
              <a:buFontTx/>
              <a:buBlip>
                <a:blip r:embed="rId2"/>
              </a:buBlip>
            </a:pPr>
            <a:r>
              <a:rPr lang="en-US" sz="2800" dirty="0" smtClean="0"/>
              <a:t>A driver behind you is trying to pass.</a:t>
            </a:r>
          </a:p>
          <a:p>
            <a:pPr lvl="2" eaLnBrk="1" hangingPunct="1">
              <a:lnSpc>
                <a:spcPct val="80000"/>
              </a:lnSpc>
              <a:buFontTx/>
              <a:buBlip>
                <a:blip r:embed="rId2"/>
              </a:buBlip>
            </a:pPr>
            <a:r>
              <a:rPr lang="en-US" sz="2800" dirty="0" smtClean="0"/>
              <a:t>Following motorcycles.</a:t>
            </a:r>
          </a:p>
          <a:p>
            <a:pPr lvl="2" eaLnBrk="1" hangingPunct="1">
              <a:lnSpc>
                <a:spcPct val="80000"/>
              </a:lnSpc>
              <a:buFontTx/>
              <a:buBlip>
                <a:blip r:embed="rId2"/>
              </a:buBlip>
            </a:pPr>
            <a:r>
              <a:rPr lang="en-US" sz="2800" dirty="0" smtClean="0"/>
              <a:t>Following a large truck or vehicle (they block your down road vision).</a:t>
            </a:r>
          </a:p>
          <a:p>
            <a:pPr lvl="2" eaLnBrk="1" hangingPunct="1">
              <a:lnSpc>
                <a:spcPct val="80000"/>
              </a:lnSpc>
              <a:buFontTx/>
              <a:buBlip>
                <a:blip r:embed="rId2"/>
              </a:buBlip>
            </a:pPr>
            <a:r>
              <a:rPr lang="en-US" sz="2800" dirty="0" smtClean="0"/>
              <a:t>Driving downhill.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additive="base">
                                        <p:cTn id="7" dur="500" fill="hold"/>
                                        <p:tgtEl>
                                          <p:spTgt spid="1259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59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5955">
                                            <p:txEl>
                                              <p:pRg st="1" end="1"/>
                                            </p:txEl>
                                          </p:spTgt>
                                        </p:tgtEl>
                                        <p:attrNameLst>
                                          <p:attrName>style.visibility</p:attrName>
                                        </p:attrNameLst>
                                      </p:cBhvr>
                                      <p:to>
                                        <p:strVal val="visible"/>
                                      </p:to>
                                    </p:set>
                                    <p:anim calcmode="lin" valueType="num">
                                      <p:cBhvr additive="base">
                                        <p:cTn id="13" dur="500" fill="hold"/>
                                        <p:tgtEl>
                                          <p:spTgt spid="1259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5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5955">
                                            <p:txEl>
                                              <p:pRg st="2" end="2"/>
                                            </p:txEl>
                                          </p:spTgt>
                                        </p:tgtEl>
                                        <p:attrNameLst>
                                          <p:attrName>style.visibility</p:attrName>
                                        </p:attrNameLst>
                                      </p:cBhvr>
                                      <p:to>
                                        <p:strVal val="visible"/>
                                      </p:to>
                                    </p:set>
                                    <p:anim calcmode="lin" valueType="num">
                                      <p:cBhvr additive="base">
                                        <p:cTn id="19" dur="500" fill="hold"/>
                                        <p:tgtEl>
                                          <p:spTgt spid="1259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59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5955">
                                            <p:txEl>
                                              <p:pRg st="3" end="3"/>
                                            </p:txEl>
                                          </p:spTgt>
                                        </p:tgtEl>
                                        <p:attrNameLst>
                                          <p:attrName>style.visibility</p:attrName>
                                        </p:attrNameLst>
                                      </p:cBhvr>
                                      <p:to>
                                        <p:strVal val="visible"/>
                                      </p:to>
                                    </p:set>
                                    <p:anim calcmode="lin" valueType="num">
                                      <p:cBhvr additive="base">
                                        <p:cTn id="25" dur="500" fill="hold"/>
                                        <p:tgtEl>
                                          <p:spTgt spid="1259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59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5955">
                                            <p:txEl>
                                              <p:pRg st="4" end="4"/>
                                            </p:txEl>
                                          </p:spTgt>
                                        </p:tgtEl>
                                        <p:attrNameLst>
                                          <p:attrName>style.visibility</p:attrName>
                                        </p:attrNameLst>
                                      </p:cBhvr>
                                      <p:to>
                                        <p:strVal val="visible"/>
                                      </p:to>
                                    </p:set>
                                    <p:anim calcmode="lin" valueType="num">
                                      <p:cBhvr additive="base">
                                        <p:cTn id="31" dur="500" fill="hold"/>
                                        <p:tgtEl>
                                          <p:spTgt spid="1259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59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5955">
                                            <p:txEl>
                                              <p:pRg st="5" end="5"/>
                                            </p:txEl>
                                          </p:spTgt>
                                        </p:tgtEl>
                                        <p:attrNameLst>
                                          <p:attrName>style.visibility</p:attrName>
                                        </p:attrNameLst>
                                      </p:cBhvr>
                                      <p:to>
                                        <p:strVal val="visible"/>
                                      </p:to>
                                    </p:set>
                                    <p:anim calcmode="lin" valueType="num">
                                      <p:cBhvr additive="base">
                                        <p:cTn id="37" dur="500" fill="hold"/>
                                        <p:tgtEl>
                                          <p:spTgt spid="1259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59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5955">
                                            <p:txEl>
                                              <p:pRg st="6" end="6"/>
                                            </p:txEl>
                                          </p:spTgt>
                                        </p:tgtEl>
                                        <p:attrNameLst>
                                          <p:attrName>style.visibility</p:attrName>
                                        </p:attrNameLst>
                                      </p:cBhvr>
                                      <p:to>
                                        <p:strVal val="visible"/>
                                      </p:to>
                                    </p:set>
                                    <p:anim calcmode="lin" valueType="num">
                                      <p:cBhvr additive="base">
                                        <p:cTn id="43" dur="500" fill="hold"/>
                                        <p:tgtEl>
                                          <p:spTgt spid="1259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59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5955">
                                            <p:txEl>
                                              <p:pRg st="7" end="7"/>
                                            </p:txEl>
                                          </p:spTgt>
                                        </p:tgtEl>
                                        <p:attrNameLst>
                                          <p:attrName>style.visibility</p:attrName>
                                        </p:attrNameLst>
                                      </p:cBhvr>
                                      <p:to>
                                        <p:strVal val="visible"/>
                                      </p:to>
                                    </p:set>
                                    <p:anim calcmode="lin" valueType="num">
                                      <p:cBhvr additive="base">
                                        <p:cTn id="49" dur="500" fill="hold"/>
                                        <p:tgtEl>
                                          <p:spTgt spid="12595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595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5955">
                                            <p:txEl>
                                              <p:pRg st="8" end="8"/>
                                            </p:txEl>
                                          </p:spTgt>
                                        </p:tgtEl>
                                        <p:attrNameLst>
                                          <p:attrName>style.visibility</p:attrName>
                                        </p:attrNameLst>
                                      </p:cBhvr>
                                      <p:to>
                                        <p:strVal val="visible"/>
                                      </p:to>
                                    </p:set>
                                    <p:anim calcmode="lin" valueType="num">
                                      <p:cBhvr additive="base">
                                        <p:cTn id="55" dur="500" fill="hold"/>
                                        <p:tgtEl>
                                          <p:spTgt spid="12595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595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3334094-77B0-48B7-B79C-5EE7607A63F7}" type="slidenum">
              <a:rPr lang="en-US"/>
              <a:pPr>
                <a:defRPr/>
              </a:pPr>
              <a:t>74</a:t>
            </a:fld>
            <a:endParaRPr lang="en-US" dirty="0"/>
          </a:p>
        </p:txBody>
      </p:sp>
      <p:sp>
        <p:nvSpPr>
          <p:cNvPr id="50179" name="Rectangle 2"/>
          <p:cNvSpPr>
            <a:spLocks noGrp="1" noChangeArrowheads="1"/>
          </p:cNvSpPr>
          <p:nvPr>
            <p:ph type="title"/>
          </p:nvPr>
        </p:nvSpPr>
        <p:spPr>
          <a:xfrm>
            <a:off x="457200" y="0"/>
            <a:ext cx="8229600" cy="914400"/>
          </a:xfrm>
        </p:spPr>
        <p:txBody>
          <a:bodyPr/>
          <a:lstStyle/>
          <a:p>
            <a:pPr algn="l" eaLnBrk="1" hangingPunct="1"/>
            <a:r>
              <a:rPr lang="en-US" sz="4000" b="1" dirty="0" smtClean="0">
                <a:solidFill>
                  <a:srgbClr val="A50021"/>
                </a:solidFill>
                <a:latin typeface="Times New Roman" pitchFamily="18" charset="0"/>
              </a:rPr>
              <a:t>Causes of Vehicle Crashes - Space</a:t>
            </a:r>
          </a:p>
        </p:txBody>
      </p:sp>
      <p:sp>
        <p:nvSpPr>
          <p:cNvPr id="40963" name="Rectangle 3"/>
          <p:cNvSpPr>
            <a:spLocks noGrp="1" noChangeArrowheads="1"/>
          </p:cNvSpPr>
          <p:nvPr>
            <p:ph type="body" idx="1"/>
          </p:nvPr>
        </p:nvSpPr>
        <p:spPr>
          <a:xfrm>
            <a:off x="304800" y="914400"/>
            <a:ext cx="8382000" cy="5211763"/>
          </a:xfrm>
        </p:spPr>
        <p:txBody>
          <a:bodyPr/>
          <a:lstStyle/>
          <a:p>
            <a:pPr eaLnBrk="1" hangingPunct="1">
              <a:lnSpc>
                <a:spcPct val="80000"/>
              </a:lnSpc>
              <a:buFontTx/>
              <a:buNone/>
            </a:pPr>
            <a:r>
              <a:rPr lang="en-US" sz="2800" dirty="0" smtClean="0"/>
              <a:t>If you won’t follow the 3 to 8 second rules:</a:t>
            </a:r>
          </a:p>
          <a:p>
            <a:pPr eaLnBrk="1" hangingPunct="1">
              <a:lnSpc>
                <a:spcPct val="80000"/>
              </a:lnSpc>
              <a:buFontTx/>
              <a:buBlip>
                <a:blip r:embed="rId2"/>
              </a:buBlip>
            </a:pPr>
            <a:r>
              <a:rPr lang="en-US" sz="2800" b="1" dirty="0" smtClean="0"/>
              <a:t>AT THE VERY LEAST</a:t>
            </a:r>
            <a:r>
              <a:rPr lang="en-US" sz="2800" dirty="0" smtClean="0"/>
              <a:t> follow the </a:t>
            </a:r>
            <a:r>
              <a:rPr lang="en-US" sz="2800" i="1" dirty="0" smtClean="0"/>
              <a:t>old</a:t>
            </a:r>
            <a:r>
              <a:rPr lang="en-US" sz="2800" dirty="0" smtClean="0"/>
              <a:t> </a:t>
            </a:r>
            <a:r>
              <a:rPr lang="en-US" sz="2800" u="sng" dirty="0" smtClean="0"/>
              <a:t>one-car-length per 10 mph</a:t>
            </a:r>
            <a:r>
              <a:rPr lang="en-US" sz="2800" dirty="0" smtClean="0"/>
              <a:t> of speed rule AT ALL TIMES.</a:t>
            </a:r>
          </a:p>
          <a:p>
            <a:pPr eaLnBrk="1" hangingPunct="1">
              <a:lnSpc>
                <a:spcPct val="80000"/>
              </a:lnSpc>
              <a:buFontTx/>
              <a:buBlip>
                <a:blip r:embed="rId2"/>
              </a:buBlip>
            </a:pPr>
            <a:r>
              <a:rPr lang="en-US" sz="2800" dirty="0" smtClean="0"/>
              <a:t>This is an </a:t>
            </a:r>
            <a:r>
              <a:rPr lang="en-US" sz="2800" b="1" dirty="0" smtClean="0"/>
              <a:t>absolute minimum for a Space</a:t>
            </a:r>
            <a:r>
              <a:rPr lang="en-US" sz="2800" dirty="0" smtClean="0"/>
              <a:t> in front of your vehicle.</a:t>
            </a:r>
          </a:p>
          <a:p>
            <a:pPr eaLnBrk="1" hangingPunct="1">
              <a:lnSpc>
                <a:spcPct val="80000"/>
              </a:lnSpc>
              <a:buFontTx/>
              <a:buBlip>
                <a:blip r:embed="rId2"/>
              </a:buBlip>
            </a:pPr>
            <a:r>
              <a:rPr lang="en-US" sz="2800" dirty="0" smtClean="0"/>
              <a:t>I am </a:t>
            </a:r>
            <a:r>
              <a:rPr lang="en-US" sz="2800" b="1" dirty="0" smtClean="0"/>
              <a:t>not recommending</a:t>
            </a:r>
            <a:r>
              <a:rPr lang="en-US" sz="2800" dirty="0" smtClean="0"/>
              <a:t> the one car length per 10 mph of speed formula.</a:t>
            </a:r>
          </a:p>
          <a:p>
            <a:pPr eaLnBrk="1" hangingPunct="1">
              <a:lnSpc>
                <a:spcPct val="80000"/>
              </a:lnSpc>
              <a:buFontTx/>
              <a:buBlip>
                <a:blip r:embed="rId2"/>
              </a:buBlip>
            </a:pPr>
            <a:r>
              <a:rPr lang="en-US" sz="2800" dirty="0" smtClean="0"/>
              <a:t>It is only mentioned because I see very few people leaving </a:t>
            </a:r>
            <a:r>
              <a:rPr lang="en-US" sz="2800" b="1" dirty="0" smtClean="0"/>
              <a:t>any degree</a:t>
            </a:r>
            <a:r>
              <a:rPr lang="en-US" sz="2800" dirty="0" smtClean="0"/>
              <a:t> of safe space in front of them on our roads.</a:t>
            </a:r>
          </a:p>
          <a:p>
            <a:pPr lvl="1" eaLnBrk="1" hangingPunct="1">
              <a:lnSpc>
                <a:spcPct val="80000"/>
              </a:lnSpc>
              <a:buFontTx/>
              <a:buBlip>
                <a:blip r:embed="rId2"/>
              </a:buBlip>
            </a:pPr>
            <a:r>
              <a:rPr lang="en-US" sz="2400" b="1" dirty="0" smtClean="0"/>
              <a:t>Which is a major reason why we have </a:t>
            </a:r>
            <a:r>
              <a:rPr lang="en-US" sz="2400" b="1" i="1" dirty="0" smtClean="0"/>
              <a:t>16.4 million collisions each</a:t>
            </a:r>
            <a:r>
              <a:rPr lang="en-US" sz="2400" b="1" dirty="0" smtClean="0"/>
              <a:t> year.</a:t>
            </a:r>
          </a:p>
          <a:p>
            <a:pPr algn="ctr" eaLnBrk="1" hangingPunct="1">
              <a:lnSpc>
                <a:spcPct val="80000"/>
              </a:lnSpc>
              <a:buFontTx/>
              <a:buBlip>
                <a:blip r:embed="rId2"/>
              </a:buBlip>
            </a:pPr>
            <a:r>
              <a:rPr lang="en-US" sz="2800" b="1" i="1" u="sng" dirty="0" smtClean="0"/>
              <a:t>Space=Safety</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63">
                                            <p:txEl>
                                              <p:pRg st="5" end="5"/>
                                            </p:txEl>
                                          </p:spTgt>
                                        </p:tgtEl>
                                        <p:attrNameLst>
                                          <p:attrName>style.visibility</p:attrName>
                                        </p:attrNameLst>
                                      </p:cBhvr>
                                      <p:to>
                                        <p:strVal val="visible"/>
                                      </p:to>
                                    </p:set>
                                    <p:anim calcmode="lin" valueType="num">
                                      <p:cBhvr additive="base">
                                        <p:cTn id="37" dur="500" fill="hold"/>
                                        <p:tgtEl>
                                          <p:spTgt spid="409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0963">
                                            <p:txEl>
                                              <p:pRg st="6" end="6"/>
                                            </p:txEl>
                                          </p:spTgt>
                                        </p:tgtEl>
                                        <p:attrNameLst>
                                          <p:attrName>style.visibility</p:attrName>
                                        </p:attrNameLst>
                                      </p:cBhvr>
                                      <p:to>
                                        <p:strVal val="visible"/>
                                      </p:to>
                                    </p:set>
                                    <p:anim calcmode="lin" valueType="num">
                                      <p:cBhvr additive="base">
                                        <p:cTn id="43" dur="500" fill="hold"/>
                                        <p:tgtEl>
                                          <p:spTgt spid="409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50021"/>
                </a:solidFill>
                <a:latin typeface="Times New Roman" pitchFamily="18" charset="0"/>
              </a:rPr>
              <a:t>Changing Behavior - Space</a:t>
            </a:r>
            <a:endParaRPr lang="en-US" dirty="0"/>
          </a:p>
        </p:txBody>
      </p:sp>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75</a:t>
            </a:fld>
            <a:endParaRPr lang="en-US" dirty="0"/>
          </a:p>
        </p:txBody>
      </p:sp>
      <p:pic>
        <p:nvPicPr>
          <p:cNvPr id="161794" name="Picture 2" descr="C:\Documents and Settings\Tom\My Documents\Business\Driver Safety\crash.photos\car_accidents_08.jpg"/>
          <p:cNvPicPr>
            <a:picLocks noGrp="1" noChangeAspect="1" noChangeArrowheads="1"/>
          </p:cNvPicPr>
          <p:nvPr>
            <p:ph idx="1"/>
          </p:nvPr>
        </p:nvPicPr>
        <p:blipFill>
          <a:blip r:embed="rId2"/>
          <a:srcRect/>
          <a:stretch>
            <a:fillRect/>
          </a:stretch>
        </p:blipFill>
        <p:spPr bwMode="auto">
          <a:xfrm>
            <a:off x="1981200" y="1752600"/>
            <a:ext cx="5334000" cy="4038600"/>
          </a:xfrm>
          <a:prstGeom prst="rect">
            <a:avLst/>
          </a:prstGeom>
          <a:noFill/>
        </p:spPr>
      </p:pic>
    </p:spTree>
  </p:cSld>
  <p:clrMapOvr>
    <a:masterClrMapping/>
  </p:clrMapOvr>
  <p:transition>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4BAF20F-223A-4DB6-817C-F7104A27398B}" type="slidenum">
              <a:rPr lang="en-US"/>
              <a:pPr>
                <a:defRPr/>
              </a:pPr>
              <a:t>76</a:t>
            </a:fld>
            <a:endParaRPr lang="en-US" dirty="0"/>
          </a:p>
        </p:txBody>
      </p:sp>
      <p:sp>
        <p:nvSpPr>
          <p:cNvPr id="7270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24931"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dirty="0" smtClean="0"/>
              <a:t>When </a:t>
            </a:r>
            <a:r>
              <a:rPr lang="en-US" b="1" dirty="0" smtClean="0"/>
              <a:t>passing</a:t>
            </a:r>
            <a:r>
              <a:rPr lang="en-US" dirty="0" smtClean="0"/>
              <a:t> or being passed, you need to be </a:t>
            </a:r>
            <a:r>
              <a:rPr lang="en-US" b="1" dirty="0" smtClean="0"/>
              <a:t>fully</a:t>
            </a:r>
            <a:r>
              <a:rPr lang="en-US" dirty="0" smtClean="0"/>
              <a:t> attentive and alert:</a:t>
            </a:r>
          </a:p>
          <a:p>
            <a:pPr eaLnBrk="1" hangingPunct="1">
              <a:buFontTx/>
              <a:buBlip>
                <a:blip r:embed="rId2"/>
              </a:buBlip>
            </a:pPr>
            <a:r>
              <a:rPr lang="en-US" dirty="0" smtClean="0"/>
              <a:t>Use your turn signals.</a:t>
            </a:r>
          </a:p>
          <a:p>
            <a:pPr eaLnBrk="1" hangingPunct="1">
              <a:buFontTx/>
              <a:buBlip>
                <a:blip r:embed="rId2"/>
              </a:buBlip>
            </a:pPr>
            <a:r>
              <a:rPr lang="en-US" dirty="0" smtClean="0"/>
              <a:t>Check all mirrors AND turn your head to pick up vehicles in mirrors’ blind spots.</a:t>
            </a:r>
          </a:p>
          <a:p>
            <a:pPr eaLnBrk="1" hangingPunct="1">
              <a:buFontTx/>
              <a:buBlip>
                <a:blip r:embed="rId2"/>
              </a:buBlip>
            </a:pPr>
            <a:r>
              <a:rPr lang="en-US" dirty="0" smtClean="0"/>
              <a:t>Change lanes gradually, not abruptly –</a:t>
            </a:r>
          </a:p>
          <a:p>
            <a:pPr lvl="1" eaLnBrk="1" hangingPunct="1">
              <a:buFontTx/>
              <a:buBlip>
                <a:blip r:embed="rId2"/>
              </a:buBlip>
            </a:pPr>
            <a:r>
              <a:rPr lang="en-US" dirty="0" smtClean="0"/>
              <a:t>This gives other drivers time to react to your move [in case you didn’t see them].</a:t>
            </a:r>
          </a:p>
          <a:p>
            <a:pPr eaLnBrk="1" hangingPunct="1">
              <a:buFont typeface="Symbol" pitchFamily="18" charset="2"/>
              <a:buBlip>
                <a:blip r:embed="rId2"/>
              </a:buBlip>
            </a:pPr>
            <a:endParaRPr lang="en-US"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4931">
                                            <p:txEl>
                                              <p:pRg st="4" end="4"/>
                                            </p:txEl>
                                          </p:spTgt>
                                        </p:tgtEl>
                                        <p:attrNameLst>
                                          <p:attrName>style.visibility</p:attrName>
                                        </p:attrNameLst>
                                      </p:cBhvr>
                                      <p:to>
                                        <p:strVal val="visible"/>
                                      </p:to>
                                    </p:set>
                                    <p:anim calcmode="lin" valueType="num">
                                      <p:cBhvr additive="base">
                                        <p:cTn id="31" dur="500" fill="hold"/>
                                        <p:tgtEl>
                                          <p:spTgt spid="1249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49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CEB1511-5B70-428F-986C-12627743627E}" type="slidenum">
              <a:rPr lang="en-US"/>
              <a:pPr>
                <a:defRPr/>
              </a:pPr>
              <a:t>77</a:t>
            </a:fld>
            <a:endParaRPr lang="en-US" dirty="0"/>
          </a:p>
        </p:txBody>
      </p:sp>
      <p:sp>
        <p:nvSpPr>
          <p:cNvPr id="7373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23907"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dirty="0" smtClean="0"/>
              <a:t>When passing vehicles in adjacent lanes be particularly careful.</a:t>
            </a:r>
          </a:p>
          <a:p>
            <a:pPr eaLnBrk="1" hangingPunct="1">
              <a:buFontTx/>
              <a:buBlip>
                <a:blip r:embed="rId2"/>
              </a:buBlip>
            </a:pPr>
            <a:r>
              <a:rPr lang="en-US" dirty="0" smtClean="0"/>
              <a:t>A vehicle may pull out in front of you or into your side:</a:t>
            </a:r>
          </a:p>
          <a:p>
            <a:pPr lvl="1" eaLnBrk="1" hangingPunct="1">
              <a:buFontTx/>
              <a:buBlip>
                <a:blip r:embed="rId2"/>
              </a:buBlip>
            </a:pPr>
            <a:r>
              <a:rPr lang="en-US" dirty="0" smtClean="0"/>
              <a:t>And you may have </a:t>
            </a:r>
            <a:r>
              <a:rPr lang="en-US" b="1" dirty="0" smtClean="0"/>
              <a:t>no space</a:t>
            </a:r>
            <a:r>
              <a:rPr lang="en-US" dirty="0" smtClean="0"/>
              <a:t> to move to!</a:t>
            </a:r>
          </a:p>
          <a:p>
            <a:pPr lvl="1" eaLnBrk="1" hangingPunct="1">
              <a:buFontTx/>
              <a:buBlip>
                <a:blip r:embed="rId2"/>
              </a:buBlip>
            </a:pPr>
            <a:r>
              <a:rPr lang="en-US" dirty="0" smtClean="0"/>
              <a:t>In which case your automatic defensive reaction may well be to </a:t>
            </a:r>
            <a:r>
              <a:rPr lang="en-US" b="1" dirty="0" smtClean="0"/>
              <a:t>swerve</a:t>
            </a:r>
            <a:r>
              <a:rPr lang="en-US" dirty="0" smtClean="0"/>
              <a:t> into another vehicle – possibly head-on.</a:t>
            </a:r>
          </a:p>
          <a:p>
            <a:pPr lvl="1" eaLnBrk="1" hangingPunct="1">
              <a:buFont typeface="Courier New" pitchFamily="49" charset="0"/>
              <a:buNone/>
            </a:pPr>
            <a:endParaRPr lang="en-US" dirty="0" smtClean="0"/>
          </a:p>
        </p:txBody>
      </p:sp>
      <p:pic>
        <p:nvPicPr>
          <p:cNvPr id="83969" name="Picture 1" descr="C:\Documents and Settings\Tom\My Documents\Business\Driver Safety\clipart\thumbnailCAJJN09M.jpg"/>
          <p:cNvPicPr>
            <a:picLocks noChangeAspect="1" noChangeArrowheads="1"/>
          </p:cNvPicPr>
          <p:nvPr/>
        </p:nvPicPr>
        <p:blipFill>
          <a:blip r:embed="rId3"/>
          <a:srcRect/>
          <a:stretch>
            <a:fillRect/>
          </a:stretch>
        </p:blipFill>
        <p:spPr bwMode="auto">
          <a:xfrm>
            <a:off x="5943600" y="4953000"/>
            <a:ext cx="1524000" cy="10287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 calcmode="lin" valueType="num">
                                      <p:cBhvr additive="base">
                                        <p:cTn id="7" dur="500" fill="hold"/>
                                        <p:tgtEl>
                                          <p:spTgt spid="1239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39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3907">
                                            <p:txEl>
                                              <p:pRg st="1" end="1"/>
                                            </p:txEl>
                                          </p:spTgt>
                                        </p:tgtEl>
                                        <p:attrNameLst>
                                          <p:attrName>style.visibility</p:attrName>
                                        </p:attrNameLst>
                                      </p:cBhvr>
                                      <p:to>
                                        <p:strVal val="visible"/>
                                      </p:to>
                                    </p:set>
                                    <p:anim calcmode="lin" valueType="num">
                                      <p:cBhvr additive="base">
                                        <p:cTn id="13" dur="500" fill="hold"/>
                                        <p:tgtEl>
                                          <p:spTgt spid="1239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39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3907">
                                            <p:txEl>
                                              <p:pRg st="2" end="2"/>
                                            </p:txEl>
                                          </p:spTgt>
                                        </p:tgtEl>
                                        <p:attrNameLst>
                                          <p:attrName>style.visibility</p:attrName>
                                        </p:attrNameLst>
                                      </p:cBhvr>
                                      <p:to>
                                        <p:strVal val="visible"/>
                                      </p:to>
                                    </p:set>
                                    <p:anim calcmode="lin" valueType="num">
                                      <p:cBhvr additive="base">
                                        <p:cTn id="19" dur="500" fill="hold"/>
                                        <p:tgtEl>
                                          <p:spTgt spid="1239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39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3907">
                                            <p:txEl>
                                              <p:pRg st="3" end="3"/>
                                            </p:txEl>
                                          </p:spTgt>
                                        </p:tgtEl>
                                        <p:attrNameLst>
                                          <p:attrName>style.visibility</p:attrName>
                                        </p:attrNameLst>
                                      </p:cBhvr>
                                      <p:to>
                                        <p:strVal val="visible"/>
                                      </p:to>
                                    </p:set>
                                    <p:anim calcmode="lin" valueType="num">
                                      <p:cBhvr additive="base">
                                        <p:cTn id="25" dur="500" fill="hold"/>
                                        <p:tgtEl>
                                          <p:spTgt spid="1239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39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3466B54-A062-462E-B3FF-2A3C162F72D8}" type="slidenum">
              <a:rPr lang="en-US"/>
              <a:pPr>
                <a:defRPr/>
              </a:pPr>
              <a:t>78</a:t>
            </a:fld>
            <a:endParaRPr lang="en-US" dirty="0"/>
          </a:p>
        </p:txBody>
      </p:sp>
      <p:sp>
        <p:nvSpPr>
          <p:cNvPr id="7475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22883" name="Rectangle 3"/>
          <p:cNvSpPr>
            <a:spLocks noGrp="1" noChangeArrowheads="1"/>
          </p:cNvSpPr>
          <p:nvPr>
            <p:ph type="body" idx="1"/>
          </p:nvPr>
        </p:nvSpPr>
        <p:spPr>
          <a:xfrm>
            <a:off x="381000" y="990600"/>
            <a:ext cx="8458200" cy="5135563"/>
          </a:xfrm>
        </p:spPr>
        <p:txBody>
          <a:bodyPr/>
          <a:lstStyle/>
          <a:p>
            <a:pPr eaLnBrk="1" hangingPunct="1">
              <a:buFontTx/>
              <a:buNone/>
            </a:pPr>
            <a:r>
              <a:rPr lang="en-US" dirty="0" smtClean="0"/>
              <a:t>   </a:t>
            </a:r>
            <a:r>
              <a:rPr lang="en-US" u="sng" dirty="0" smtClean="0"/>
              <a:t>Passing using the oncoming traffic lane is </a:t>
            </a:r>
            <a:r>
              <a:rPr lang="en-US" b="1" u="sng" dirty="0" smtClean="0"/>
              <a:t>very dangerous</a:t>
            </a:r>
            <a:r>
              <a:rPr lang="en-US" dirty="0" smtClean="0"/>
              <a:t>.</a:t>
            </a:r>
          </a:p>
          <a:p>
            <a:pPr eaLnBrk="1" hangingPunct="1">
              <a:buFontTx/>
              <a:buBlip>
                <a:blip r:embed="rId2"/>
              </a:buBlip>
            </a:pPr>
            <a:r>
              <a:rPr lang="en-US" dirty="0" smtClean="0"/>
              <a:t>In 2007 </a:t>
            </a:r>
            <a:r>
              <a:rPr lang="en-US" b="1" dirty="0" smtClean="0"/>
              <a:t>67%</a:t>
            </a:r>
            <a:r>
              <a:rPr lang="en-US" dirty="0" smtClean="0"/>
              <a:t> (2/3) of </a:t>
            </a:r>
            <a:r>
              <a:rPr lang="en-US" b="1" dirty="0" smtClean="0"/>
              <a:t>ALL</a:t>
            </a:r>
            <a:r>
              <a:rPr lang="en-US" dirty="0" smtClean="0"/>
              <a:t> fatal crashes took place on two lane undivided roads.</a:t>
            </a:r>
          </a:p>
          <a:p>
            <a:pPr eaLnBrk="1" hangingPunct="1">
              <a:buFontTx/>
              <a:buBlip>
                <a:blip r:embed="rId2"/>
              </a:buBlip>
            </a:pPr>
            <a:r>
              <a:rPr lang="en-US" dirty="0" smtClean="0"/>
              <a:t>Always a bad move unless the vehicle in front of you is driving significantly below the speed limit.</a:t>
            </a:r>
          </a:p>
          <a:p>
            <a:pPr eaLnBrk="1" hangingPunct="1">
              <a:buFontTx/>
              <a:buBlip>
                <a:blip r:embed="rId2"/>
              </a:buBlip>
            </a:pPr>
            <a:r>
              <a:rPr lang="en-US" dirty="0" smtClean="0"/>
              <a:t>You must be 100 % positive there is no traffic for over ½ mile or more.</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additive="base">
                                        <p:cTn id="7" dur="500" fill="hold"/>
                                        <p:tgtEl>
                                          <p:spTgt spid="122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883">
                                            <p:txEl>
                                              <p:pRg st="1" end="1"/>
                                            </p:txEl>
                                          </p:spTgt>
                                        </p:tgtEl>
                                        <p:attrNameLst>
                                          <p:attrName>style.visibility</p:attrName>
                                        </p:attrNameLst>
                                      </p:cBhvr>
                                      <p:to>
                                        <p:strVal val="visible"/>
                                      </p:to>
                                    </p:set>
                                    <p:anim calcmode="lin" valueType="num">
                                      <p:cBhvr additive="base">
                                        <p:cTn id="13" dur="500" fill="hold"/>
                                        <p:tgtEl>
                                          <p:spTgt spid="122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883">
                                            <p:txEl>
                                              <p:pRg st="2" end="2"/>
                                            </p:txEl>
                                          </p:spTgt>
                                        </p:tgtEl>
                                        <p:attrNameLst>
                                          <p:attrName>style.visibility</p:attrName>
                                        </p:attrNameLst>
                                      </p:cBhvr>
                                      <p:to>
                                        <p:strVal val="visible"/>
                                      </p:to>
                                    </p:set>
                                    <p:anim calcmode="lin" valueType="num">
                                      <p:cBhvr additive="base">
                                        <p:cTn id="19" dur="500" fill="hold"/>
                                        <p:tgtEl>
                                          <p:spTgt spid="122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8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883">
                                            <p:txEl>
                                              <p:pRg st="3" end="3"/>
                                            </p:txEl>
                                          </p:spTgt>
                                        </p:tgtEl>
                                        <p:attrNameLst>
                                          <p:attrName>style.visibility</p:attrName>
                                        </p:attrNameLst>
                                      </p:cBhvr>
                                      <p:to>
                                        <p:strVal val="visible"/>
                                      </p:to>
                                    </p:set>
                                    <p:anim calcmode="lin" valueType="num">
                                      <p:cBhvr additive="base">
                                        <p:cTn id="25" dur="500" fill="hold"/>
                                        <p:tgtEl>
                                          <p:spTgt spid="1228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8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C033EB9-DB0B-458A-9243-C09C3DAC536D}" type="slidenum">
              <a:rPr lang="en-US"/>
              <a:pPr>
                <a:defRPr/>
              </a:pPr>
              <a:t>79</a:t>
            </a:fld>
            <a:endParaRPr lang="en-US" dirty="0"/>
          </a:p>
        </p:txBody>
      </p:sp>
      <p:sp>
        <p:nvSpPr>
          <p:cNvPr id="7577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21859" name="Rectangle 3"/>
          <p:cNvSpPr>
            <a:spLocks noGrp="1" noChangeArrowheads="1"/>
          </p:cNvSpPr>
          <p:nvPr>
            <p:ph type="body" idx="1"/>
          </p:nvPr>
        </p:nvSpPr>
        <p:spPr>
          <a:xfrm>
            <a:off x="381000" y="990600"/>
            <a:ext cx="8458200" cy="5135563"/>
          </a:xfrm>
        </p:spPr>
        <p:txBody>
          <a:bodyPr/>
          <a:lstStyle/>
          <a:p>
            <a:pPr eaLnBrk="1" hangingPunct="1">
              <a:buFontTx/>
              <a:buNone/>
            </a:pPr>
            <a:r>
              <a:rPr lang="en-US" u="sng" dirty="0" smtClean="0"/>
              <a:t>Passing in the oncoming lane</a:t>
            </a:r>
            <a:r>
              <a:rPr lang="en-US" dirty="0" smtClean="0"/>
              <a:t>:</a:t>
            </a:r>
          </a:p>
          <a:p>
            <a:pPr eaLnBrk="1" hangingPunct="1">
              <a:buFontTx/>
              <a:buBlip>
                <a:blip r:embed="rId2"/>
              </a:buBlip>
            </a:pPr>
            <a:r>
              <a:rPr lang="en-US" dirty="0" smtClean="0"/>
              <a:t>At 60 mph converging vehicles are approaching each other at 120 mph.</a:t>
            </a:r>
          </a:p>
          <a:p>
            <a:pPr eaLnBrk="1" hangingPunct="1">
              <a:buFontTx/>
              <a:buBlip>
                <a:blip r:embed="rId2"/>
              </a:buBlip>
            </a:pPr>
            <a:r>
              <a:rPr lang="en-US" dirty="0" smtClean="0"/>
              <a:t>That equals 176 feet/sec.</a:t>
            </a:r>
          </a:p>
          <a:p>
            <a:pPr lvl="1" eaLnBrk="1" hangingPunct="1">
              <a:buFontTx/>
              <a:buBlip>
                <a:blip r:embed="rId2"/>
              </a:buBlip>
            </a:pPr>
            <a:r>
              <a:rPr lang="en-US" dirty="0" smtClean="0"/>
              <a:t>Driving 60 mph passing a vehicle going 50 mph takes 20 seconds; </a:t>
            </a:r>
            <a:r>
              <a:rPr lang="en-US" i="1" dirty="0" smtClean="0"/>
              <a:t>with oncoming traffic 40 seconds</a:t>
            </a:r>
            <a:r>
              <a:rPr lang="en-US" dirty="0" smtClean="0"/>
              <a:t>. [3600 feet/ nearly 2/3 of a mile]</a:t>
            </a:r>
          </a:p>
          <a:p>
            <a:pPr eaLnBrk="1" hangingPunct="1">
              <a:buFontTx/>
              <a:buBlip>
                <a:blip r:embed="rId2"/>
              </a:buBlip>
            </a:pPr>
            <a:r>
              <a:rPr lang="en-US" dirty="0" smtClean="0"/>
              <a:t>If you can’t do the math, don’t do the pass!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additive="base">
                                        <p:cTn id="7" dur="500" fill="hold"/>
                                        <p:tgtEl>
                                          <p:spTgt spid="121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1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additive="base">
                                        <p:cTn id="13" dur="5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additive="base">
                                        <p:cTn id="19"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1859">
                                            <p:txEl>
                                              <p:pRg st="3" end="3"/>
                                            </p:txEl>
                                          </p:spTgt>
                                        </p:tgtEl>
                                        <p:attrNameLst>
                                          <p:attrName>style.visibility</p:attrName>
                                        </p:attrNameLst>
                                      </p:cBhvr>
                                      <p:to>
                                        <p:strVal val="visible"/>
                                      </p:to>
                                    </p:set>
                                    <p:anim calcmode="lin" valueType="num">
                                      <p:cBhvr additive="base">
                                        <p:cTn id="25" dur="5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1859">
                                            <p:txEl>
                                              <p:pRg st="4" end="4"/>
                                            </p:txEl>
                                          </p:spTgt>
                                        </p:tgtEl>
                                        <p:attrNameLst>
                                          <p:attrName>style.visibility</p:attrName>
                                        </p:attrNameLst>
                                      </p:cBhvr>
                                      <p:to>
                                        <p:strVal val="visible"/>
                                      </p:to>
                                    </p:set>
                                    <p:anim calcmode="lin" valueType="num">
                                      <p:cBhvr additive="base">
                                        <p:cTn id="31" dur="500" fill="hold"/>
                                        <p:tgtEl>
                                          <p:spTgt spid="1218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18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b="1" dirty="0" smtClean="0">
                <a:solidFill>
                  <a:srgbClr val="A50021"/>
                </a:solidFill>
                <a:latin typeface="Times New Roman" pitchFamily="18" charset="0"/>
              </a:rPr>
              <a:t>Driver Safety – the “Numbers”</a:t>
            </a:r>
            <a:endParaRPr lang="en-US" dirty="0" smtClean="0"/>
          </a:p>
        </p:txBody>
      </p:sp>
      <p:sp>
        <p:nvSpPr>
          <p:cNvPr id="4" name="Slide Number Placeholder 3"/>
          <p:cNvSpPr>
            <a:spLocks noGrp="1"/>
          </p:cNvSpPr>
          <p:nvPr>
            <p:ph type="sldNum" sz="quarter" idx="12"/>
          </p:nvPr>
        </p:nvSpPr>
        <p:spPr/>
        <p:txBody>
          <a:bodyPr/>
          <a:lstStyle/>
          <a:p>
            <a:pPr>
              <a:defRPr/>
            </a:pPr>
            <a:fld id="{28DA34FA-7B93-40A1-B0B6-169A3CEDFE40}" type="slidenum">
              <a:rPr lang="en-US"/>
              <a:pPr>
                <a:defRPr/>
              </a:pPr>
              <a:t>8</a:t>
            </a:fld>
            <a:endParaRPr lang="en-US" dirty="0"/>
          </a:p>
        </p:txBody>
      </p:sp>
      <p:pic>
        <p:nvPicPr>
          <p:cNvPr id="16388" name="Content Placeholder 6" descr="fatal_car_accident_022.jpg"/>
          <p:cNvPicPr>
            <a:picLocks noGrp="1" noChangeAspect="1"/>
          </p:cNvPicPr>
          <p:nvPr>
            <p:ph idx="1"/>
          </p:nvPr>
        </p:nvPicPr>
        <p:blipFill>
          <a:blip r:embed="rId2"/>
          <a:srcRect/>
          <a:stretch>
            <a:fillRect/>
          </a:stretch>
        </p:blipFill>
        <p:spPr>
          <a:xfrm>
            <a:off x="1295400" y="1600200"/>
            <a:ext cx="6477000" cy="4191000"/>
          </a:xfrm>
        </p:spPr>
      </p:pic>
    </p:spTree>
  </p:cSld>
  <p:clrMapOvr>
    <a:masterClrMapping/>
  </p:clrMapOvr>
  <p:transition>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45BC570-0D86-47D6-AF5B-2DDF4C43DC24}" type="slidenum">
              <a:rPr lang="en-US"/>
              <a:pPr>
                <a:defRPr/>
              </a:pPr>
              <a:t>80</a:t>
            </a:fld>
            <a:endParaRPr lang="en-US" dirty="0"/>
          </a:p>
        </p:txBody>
      </p:sp>
      <p:sp>
        <p:nvSpPr>
          <p:cNvPr id="7680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20835" name="Rectangle 3"/>
          <p:cNvSpPr>
            <a:spLocks noGrp="1" noChangeArrowheads="1"/>
          </p:cNvSpPr>
          <p:nvPr>
            <p:ph type="body" idx="1"/>
          </p:nvPr>
        </p:nvSpPr>
        <p:spPr>
          <a:xfrm>
            <a:off x="381000" y="838200"/>
            <a:ext cx="8458200" cy="5287963"/>
          </a:xfrm>
        </p:spPr>
        <p:txBody>
          <a:bodyPr/>
          <a:lstStyle/>
          <a:p>
            <a:pPr eaLnBrk="1" hangingPunct="1">
              <a:buFontTx/>
              <a:buNone/>
            </a:pPr>
            <a:r>
              <a:rPr lang="en-US" sz="2800" u="sng" dirty="0" smtClean="0"/>
              <a:t>Passing in the oncoming lane</a:t>
            </a:r>
            <a:r>
              <a:rPr lang="en-US" sz="2800" dirty="0" smtClean="0"/>
              <a:t>:</a:t>
            </a:r>
          </a:p>
          <a:p>
            <a:pPr eaLnBrk="1" hangingPunct="1">
              <a:buFontTx/>
              <a:buBlip>
                <a:blip r:embed="rId2"/>
              </a:buBlip>
            </a:pPr>
            <a:r>
              <a:rPr lang="en-US" sz="2800" dirty="0" smtClean="0"/>
              <a:t>You </a:t>
            </a:r>
            <a:r>
              <a:rPr lang="en-US" sz="2800" b="1" dirty="0" smtClean="0"/>
              <a:t>must</a:t>
            </a:r>
            <a:r>
              <a:rPr lang="en-US" sz="2800" dirty="0" smtClean="0"/>
              <a:t> have a clear unobstructed view of oncoming traffic.</a:t>
            </a:r>
          </a:p>
          <a:p>
            <a:pPr eaLnBrk="1" hangingPunct="1">
              <a:buFontTx/>
              <a:buBlip>
                <a:blip r:embed="rId2"/>
              </a:buBlip>
            </a:pPr>
            <a:r>
              <a:rPr lang="en-US" sz="2800" dirty="0" smtClean="0"/>
              <a:t>You must have center lane stripping indicating passing is legal.</a:t>
            </a:r>
          </a:p>
          <a:p>
            <a:pPr eaLnBrk="1" hangingPunct="1">
              <a:buFontTx/>
              <a:buBlip>
                <a:blip r:embed="rId2"/>
              </a:buBlip>
            </a:pPr>
            <a:r>
              <a:rPr lang="en-US" sz="2800" b="1" dirty="0" smtClean="0"/>
              <a:t>Never assume</a:t>
            </a:r>
            <a:r>
              <a:rPr lang="en-US" sz="2800" dirty="0" smtClean="0"/>
              <a:t> oncoming traffic sees you; they may be a </a:t>
            </a:r>
            <a:r>
              <a:rPr lang="en-US" sz="2800" i="1" dirty="0" smtClean="0"/>
              <a:t>distracted driver </a:t>
            </a:r>
            <a:r>
              <a:rPr lang="en-US" sz="2800" dirty="0" smtClean="0"/>
              <a:t>fiddling with</a:t>
            </a:r>
            <a:r>
              <a:rPr lang="en-US" sz="2800" i="1" dirty="0" smtClean="0"/>
              <a:t> </a:t>
            </a:r>
            <a:r>
              <a:rPr lang="en-US" sz="2800" i="1" dirty="0" err="1" smtClean="0"/>
              <a:t>cd’s</a:t>
            </a:r>
            <a:r>
              <a:rPr lang="en-US" sz="2800" dirty="0" smtClean="0"/>
              <a:t>, scolding kids, on a phone, texting, etc.</a:t>
            </a:r>
          </a:p>
          <a:p>
            <a:pPr eaLnBrk="1" hangingPunct="1">
              <a:buFontTx/>
              <a:buBlip>
                <a:blip r:embed="rId2"/>
              </a:buBlip>
            </a:pPr>
            <a:r>
              <a:rPr lang="en-US" sz="2800" dirty="0" smtClean="0"/>
              <a:t>Your past successful passing is no prediction of future success </a:t>
            </a:r>
            <a:r>
              <a:rPr lang="en-US" sz="2800" b="1" dirty="0" smtClean="0"/>
              <a:t>IF</a:t>
            </a:r>
            <a:r>
              <a:rPr lang="en-US" sz="2800" dirty="0" smtClean="0"/>
              <a:t> you ignore the principles of safe, intelligent judgment when passing.</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 calcmode="lin" valueType="num">
                                      <p:cBhvr additive="base">
                                        <p:cTn id="7" dur="500" fill="hold"/>
                                        <p:tgtEl>
                                          <p:spTgt spid="1208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08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0835">
                                            <p:txEl>
                                              <p:pRg st="1" end="1"/>
                                            </p:txEl>
                                          </p:spTgt>
                                        </p:tgtEl>
                                        <p:attrNameLst>
                                          <p:attrName>style.visibility</p:attrName>
                                        </p:attrNameLst>
                                      </p:cBhvr>
                                      <p:to>
                                        <p:strVal val="visible"/>
                                      </p:to>
                                    </p:set>
                                    <p:anim calcmode="lin" valueType="num">
                                      <p:cBhvr additive="base">
                                        <p:cTn id="13" dur="500" fill="hold"/>
                                        <p:tgtEl>
                                          <p:spTgt spid="1208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0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0835">
                                            <p:txEl>
                                              <p:pRg st="2" end="2"/>
                                            </p:txEl>
                                          </p:spTgt>
                                        </p:tgtEl>
                                        <p:attrNameLst>
                                          <p:attrName>style.visibility</p:attrName>
                                        </p:attrNameLst>
                                      </p:cBhvr>
                                      <p:to>
                                        <p:strVal val="visible"/>
                                      </p:to>
                                    </p:set>
                                    <p:anim calcmode="lin" valueType="num">
                                      <p:cBhvr additive="base">
                                        <p:cTn id="19" dur="500" fill="hold"/>
                                        <p:tgtEl>
                                          <p:spTgt spid="1208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08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0835">
                                            <p:txEl>
                                              <p:pRg st="3" end="3"/>
                                            </p:txEl>
                                          </p:spTgt>
                                        </p:tgtEl>
                                        <p:attrNameLst>
                                          <p:attrName>style.visibility</p:attrName>
                                        </p:attrNameLst>
                                      </p:cBhvr>
                                      <p:to>
                                        <p:strVal val="visible"/>
                                      </p:to>
                                    </p:set>
                                    <p:anim calcmode="lin" valueType="num">
                                      <p:cBhvr additive="base">
                                        <p:cTn id="25" dur="500" fill="hold"/>
                                        <p:tgtEl>
                                          <p:spTgt spid="1208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08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0835">
                                            <p:txEl>
                                              <p:pRg st="4" end="4"/>
                                            </p:txEl>
                                          </p:spTgt>
                                        </p:tgtEl>
                                        <p:attrNameLst>
                                          <p:attrName>style.visibility</p:attrName>
                                        </p:attrNameLst>
                                      </p:cBhvr>
                                      <p:to>
                                        <p:strVal val="visible"/>
                                      </p:to>
                                    </p:set>
                                    <p:anim calcmode="lin" valueType="num">
                                      <p:cBhvr additive="base">
                                        <p:cTn id="31" dur="500" fill="hold"/>
                                        <p:tgtEl>
                                          <p:spTgt spid="1208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08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2D5F139-8F13-4D22-99D2-9366E9330AF0}" type="slidenum">
              <a:rPr lang="en-US"/>
              <a:pPr>
                <a:defRPr/>
              </a:pPr>
              <a:t>81</a:t>
            </a:fld>
            <a:endParaRPr lang="en-US" dirty="0"/>
          </a:p>
        </p:txBody>
      </p:sp>
      <p:sp>
        <p:nvSpPr>
          <p:cNvPr id="7782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19811"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None/>
            </a:pPr>
            <a:r>
              <a:rPr lang="en-US" sz="2800" b="1" u="sng" dirty="0" smtClean="0"/>
              <a:t>Do not make abrupt lane changes</a:t>
            </a:r>
            <a:r>
              <a:rPr lang="en-US" sz="2800" dirty="0" smtClean="0"/>
              <a:t>; they are a major cause of serious crashes.</a:t>
            </a:r>
          </a:p>
          <a:p>
            <a:pPr eaLnBrk="1" hangingPunct="1">
              <a:lnSpc>
                <a:spcPct val="90000"/>
              </a:lnSpc>
              <a:buFontTx/>
              <a:buBlip>
                <a:blip r:embed="rId2"/>
              </a:buBlip>
            </a:pPr>
            <a:r>
              <a:rPr lang="en-US" sz="2800" dirty="0" smtClean="0"/>
              <a:t>You will not </a:t>
            </a:r>
            <a:r>
              <a:rPr lang="en-US" sz="2800" i="1" dirty="0" smtClean="0"/>
              <a:t>have</a:t>
            </a:r>
            <a:r>
              <a:rPr lang="en-US" sz="2800" dirty="0" smtClean="0"/>
              <a:t> to make abrupt lane changes if you PAY ATTENTION to your driving.</a:t>
            </a:r>
          </a:p>
          <a:p>
            <a:pPr eaLnBrk="1" hangingPunct="1">
              <a:lnSpc>
                <a:spcPct val="90000"/>
              </a:lnSpc>
              <a:buFontTx/>
              <a:buBlip>
                <a:blip r:embed="rId2"/>
              </a:buBlip>
            </a:pPr>
            <a:r>
              <a:rPr lang="en-US" sz="2800" b="1" dirty="0" smtClean="0"/>
              <a:t>Not having to make abrupt lane changes</a:t>
            </a:r>
            <a:r>
              <a:rPr lang="en-US" sz="2800" dirty="0" smtClean="0"/>
              <a:t> is one of the reasons </a:t>
            </a:r>
            <a:r>
              <a:rPr lang="en-US" sz="2800" u="sng" dirty="0" smtClean="0"/>
              <a:t>for</a:t>
            </a:r>
            <a:r>
              <a:rPr lang="en-US" sz="2800" dirty="0" smtClean="0"/>
              <a:t> </a:t>
            </a:r>
            <a:r>
              <a:rPr lang="en-US" sz="2800" b="1" dirty="0" smtClean="0"/>
              <a:t>paying attention</a:t>
            </a:r>
            <a:r>
              <a:rPr lang="en-US" sz="2800" dirty="0" smtClean="0"/>
              <a:t> to your driving and planning your moves in advance.</a:t>
            </a:r>
          </a:p>
          <a:p>
            <a:pPr eaLnBrk="1" hangingPunct="1">
              <a:lnSpc>
                <a:spcPct val="90000"/>
              </a:lnSpc>
              <a:buFontTx/>
              <a:buBlip>
                <a:blip r:embed="rId2"/>
              </a:buBlip>
            </a:pPr>
            <a:r>
              <a:rPr lang="en-US" sz="2800" dirty="0" smtClean="0"/>
              <a:t>Remember: you are trying to avoid </a:t>
            </a:r>
            <a:r>
              <a:rPr lang="en-US" sz="2800" i="1" dirty="0" smtClean="0"/>
              <a:t>all near occasions</a:t>
            </a:r>
            <a:r>
              <a:rPr lang="en-US" sz="2800" dirty="0" smtClean="0"/>
              <a:t> of a possible collision. </a:t>
            </a:r>
          </a:p>
          <a:p>
            <a:pPr lvl="1" eaLnBrk="1" hangingPunct="1">
              <a:lnSpc>
                <a:spcPct val="90000"/>
              </a:lnSpc>
              <a:buFontTx/>
              <a:buBlip>
                <a:blip r:embed="rId2"/>
              </a:buBlip>
            </a:pPr>
            <a:r>
              <a:rPr lang="en-US" sz="2400" b="1" dirty="0" smtClean="0"/>
              <a:t>That is what a quick lane change is – a near occasion for you to collide with another vehicle. [that, opps! you didn’t see]</a:t>
            </a:r>
          </a:p>
          <a:p>
            <a:pPr lvl="1" eaLnBrk="1" hangingPunct="1">
              <a:lnSpc>
                <a:spcPct val="90000"/>
              </a:lnSpc>
              <a:buFont typeface="Courier New" pitchFamily="49" charset="0"/>
              <a:buBlip>
                <a:blip r:embed="rId2"/>
              </a:buBlip>
            </a:pPr>
            <a:endParaRPr lang="en-US" sz="2400" b="1" dirty="0" smtClean="0"/>
          </a:p>
        </p:txBody>
      </p:sp>
      <p:pic>
        <p:nvPicPr>
          <p:cNvPr id="79873" name="Picture 1" descr="C:\Documents and Settings\Tom\My Documents\Business\Driver Safety\clipart\thumbnailCADU42YF.jpg"/>
          <p:cNvPicPr>
            <a:picLocks noChangeAspect="1" noChangeArrowheads="1"/>
          </p:cNvPicPr>
          <p:nvPr/>
        </p:nvPicPr>
        <p:blipFill>
          <a:blip r:embed="rId3"/>
          <a:srcRect/>
          <a:stretch>
            <a:fillRect/>
          </a:stretch>
        </p:blipFill>
        <p:spPr bwMode="auto">
          <a:xfrm>
            <a:off x="5791200" y="5486400"/>
            <a:ext cx="1524000" cy="13716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additive="base">
                                        <p:cTn id="7" dur="500" fill="hold"/>
                                        <p:tgtEl>
                                          <p:spTgt spid="1198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9811">
                                            <p:txEl>
                                              <p:pRg st="1" end="1"/>
                                            </p:txEl>
                                          </p:spTgt>
                                        </p:tgtEl>
                                        <p:attrNameLst>
                                          <p:attrName>style.visibility</p:attrName>
                                        </p:attrNameLst>
                                      </p:cBhvr>
                                      <p:to>
                                        <p:strVal val="visible"/>
                                      </p:to>
                                    </p:set>
                                    <p:anim calcmode="lin" valueType="num">
                                      <p:cBhvr additive="base">
                                        <p:cTn id="13" dur="500" fill="hold"/>
                                        <p:tgtEl>
                                          <p:spTgt spid="1198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9811">
                                            <p:txEl>
                                              <p:pRg st="2" end="2"/>
                                            </p:txEl>
                                          </p:spTgt>
                                        </p:tgtEl>
                                        <p:attrNameLst>
                                          <p:attrName>style.visibility</p:attrName>
                                        </p:attrNameLst>
                                      </p:cBhvr>
                                      <p:to>
                                        <p:strVal val="visible"/>
                                      </p:to>
                                    </p:set>
                                    <p:anim calcmode="lin" valueType="num">
                                      <p:cBhvr additive="base">
                                        <p:cTn id="19" dur="500" fill="hold"/>
                                        <p:tgtEl>
                                          <p:spTgt spid="1198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9811">
                                            <p:txEl>
                                              <p:pRg st="3" end="3"/>
                                            </p:txEl>
                                          </p:spTgt>
                                        </p:tgtEl>
                                        <p:attrNameLst>
                                          <p:attrName>style.visibility</p:attrName>
                                        </p:attrNameLst>
                                      </p:cBhvr>
                                      <p:to>
                                        <p:strVal val="visible"/>
                                      </p:to>
                                    </p:set>
                                    <p:anim calcmode="lin" valueType="num">
                                      <p:cBhvr additive="base">
                                        <p:cTn id="25" dur="500" fill="hold"/>
                                        <p:tgtEl>
                                          <p:spTgt spid="1198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9811">
                                            <p:txEl>
                                              <p:pRg st="4" end="4"/>
                                            </p:txEl>
                                          </p:spTgt>
                                        </p:tgtEl>
                                        <p:attrNameLst>
                                          <p:attrName>style.visibility</p:attrName>
                                        </p:attrNameLst>
                                      </p:cBhvr>
                                      <p:to>
                                        <p:strVal val="visible"/>
                                      </p:to>
                                    </p:set>
                                    <p:anim calcmode="lin" valueType="num">
                                      <p:cBhvr additive="base">
                                        <p:cTn id="31" dur="500" fill="hold"/>
                                        <p:tgtEl>
                                          <p:spTgt spid="1198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98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1569674-A301-4A51-B6FA-8D3D790ABCBA}" type="slidenum">
              <a:rPr lang="en-US"/>
              <a:pPr>
                <a:defRPr/>
              </a:pPr>
              <a:t>82</a:t>
            </a:fld>
            <a:endParaRPr lang="en-US" dirty="0"/>
          </a:p>
        </p:txBody>
      </p:sp>
      <p:sp>
        <p:nvSpPr>
          <p:cNvPr id="7885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18787"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sz="2800" dirty="0" smtClean="0"/>
              <a:t>Keep your vehicle where it can be seen. [daytime running lights are beneficial]</a:t>
            </a:r>
          </a:p>
          <a:p>
            <a:pPr eaLnBrk="1" hangingPunct="1">
              <a:buFontTx/>
              <a:buBlip>
                <a:blip r:embed="rId2"/>
              </a:buBlip>
            </a:pPr>
            <a:r>
              <a:rPr lang="en-US" sz="2800" dirty="0" smtClean="0"/>
              <a:t>Avoid </a:t>
            </a:r>
            <a:r>
              <a:rPr lang="en-US" sz="2800" b="1" dirty="0" smtClean="0"/>
              <a:t>other drivers’ blind spots</a:t>
            </a:r>
            <a:r>
              <a:rPr lang="en-US" sz="2800" dirty="0" smtClean="0"/>
              <a:t>:</a:t>
            </a:r>
          </a:p>
          <a:p>
            <a:pPr lvl="1" eaLnBrk="1" hangingPunct="1">
              <a:buFontTx/>
              <a:buBlip>
                <a:blip r:embed="rId2"/>
              </a:buBlip>
            </a:pPr>
            <a:r>
              <a:rPr lang="en-US" sz="2400" b="1" dirty="0" smtClean="0"/>
              <a:t>i.e., minimize your time driving in blind spot areas.</a:t>
            </a:r>
          </a:p>
          <a:p>
            <a:pPr eaLnBrk="1" hangingPunct="1">
              <a:buFontTx/>
              <a:buBlip>
                <a:blip r:embed="rId2"/>
              </a:buBlip>
            </a:pPr>
            <a:r>
              <a:rPr lang="en-US" sz="2800" dirty="0" smtClean="0"/>
              <a:t>Known how to use your mirrors.</a:t>
            </a:r>
          </a:p>
          <a:p>
            <a:pPr lvl="1" eaLnBrk="1" hangingPunct="1">
              <a:buFontTx/>
              <a:buBlip>
                <a:blip r:embed="rId2"/>
              </a:buBlip>
            </a:pPr>
            <a:r>
              <a:rPr lang="en-US" sz="2400" b="1" dirty="0" smtClean="0"/>
              <a:t>Adjust before driving.</a:t>
            </a:r>
          </a:p>
          <a:p>
            <a:pPr lvl="1" eaLnBrk="1" hangingPunct="1">
              <a:buFontTx/>
              <a:buBlip>
                <a:blip r:embed="rId2"/>
              </a:buBlip>
            </a:pPr>
            <a:r>
              <a:rPr lang="en-US" sz="2400" b="1" dirty="0" smtClean="0"/>
              <a:t>Check rearview mirror frequently to see what is coming up behind you and how fast.</a:t>
            </a:r>
          </a:p>
          <a:p>
            <a:pPr eaLnBrk="1" hangingPunct="1">
              <a:buFontTx/>
              <a:buBlip>
                <a:blip r:embed="rId2"/>
              </a:buBlip>
            </a:pPr>
            <a:r>
              <a:rPr lang="en-US" sz="2800" dirty="0" smtClean="0"/>
              <a:t>Mirrors are not enough when changing lanes or pulling into traffic:</a:t>
            </a:r>
          </a:p>
          <a:p>
            <a:pPr lvl="1" eaLnBrk="1" hangingPunct="1">
              <a:buFontTx/>
              <a:buBlip>
                <a:blip r:embed="rId2"/>
              </a:buBlip>
            </a:pPr>
            <a:r>
              <a:rPr lang="en-US" sz="2400" b="1" dirty="0" smtClean="0"/>
              <a:t>TURN your head</a:t>
            </a:r>
            <a:r>
              <a:rPr lang="en-US" sz="2400" dirty="0" smtClean="0"/>
              <a:t>.</a:t>
            </a:r>
          </a:p>
          <a:p>
            <a:pPr lvl="1" eaLnBrk="1" hangingPunct="1">
              <a:buFont typeface="Courier New" pitchFamily="49" charset="0"/>
              <a:buBlip>
                <a:blip r:embed="rId2"/>
              </a:buBlip>
            </a:pPr>
            <a:endParaRPr lang="en-US" sz="2400"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8787">
                                            <p:txEl>
                                              <p:pRg st="2" end="2"/>
                                            </p:txEl>
                                          </p:spTgt>
                                        </p:tgtEl>
                                        <p:attrNameLst>
                                          <p:attrName>style.visibility</p:attrName>
                                        </p:attrNameLst>
                                      </p:cBhvr>
                                      <p:to>
                                        <p:strVal val="visible"/>
                                      </p:to>
                                    </p:set>
                                    <p:anim calcmode="lin" valueType="num">
                                      <p:cBhvr additive="base">
                                        <p:cTn id="19" dur="5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8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8787">
                                            <p:txEl>
                                              <p:pRg st="3" end="3"/>
                                            </p:txEl>
                                          </p:spTgt>
                                        </p:tgtEl>
                                        <p:attrNameLst>
                                          <p:attrName>style.visibility</p:attrName>
                                        </p:attrNameLst>
                                      </p:cBhvr>
                                      <p:to>
                                        <p:strVal val="visible"/>
                                      </p:to>
                                    </p:set>
                                    <p:anim calcmode="lin" valueType="num">
                                      <p:cBhvr additive="base">
                                        <p:cTn id="25" dur="5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8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8787">
                                            <p:txEl>
                                              <p:pRg st="4" end="4"/>
                                            </p:txEl>
                                          </p:spTgt>
                                        </p:tgtEl>
                                        <p:attrNameLst>
                                          <p:attrName>style.visibility</p:attrName>
                                        </p:attrNameLst>
                                      </p:cBhvr>
                                      <p:to>
                                        <p:strVal val="visible"/>
                                      </p:to>
                                    </p:set>
                                    <p:anim calcmode="lin" valueType="num">
                                      <p:cBhvr additive="base">
                                        <p:cTn id="31" dur="5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8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8787">
                                            <p:txEl>
                                              <p:pRg st="5" end="5"/>
                                            </p:txEl>
                                          </p:spTgt>
                                        </p:tgtEl>
                                        <p:attrNameLst>
                                          <p:attrName>style.visibility</p:attrName>
                                        </p:attrNameLst>
                                      </p:cBhvr>
                                      <p:to>
                                        <p:strVal val="visible"/>
                                      </p:to>
                                    </p:set>
                                    <p:anim calcmode="lin" valueType="num">
                                      <p:cBhvr additive="base">
                                        <p:cTn id="37" dur="5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87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8787">
                                            <p:txEl>
                                              <p:pRg st="6" end="6"/>
                                            </p:txEl>
                                          </p:spTgt>
                                        </p:tgtEl>
                                        <p:attrNameLst>
                                          <p:attrName>style.visibility</p:attrName>
                                        </p:attrNameLst>
                                      </p:cBhvr>
                                      <p:to>
                                        <p:strVal val="visible"/>
                                      </p:to>
                                    </p:set>
                                    <p:anim calcmode="lin" valueType="num">
                                      <p:cBhvr additive="base">
                                        <p:cTn id="43" dur="500" fill="hold"/>
                                        <p:tgtEl>
                                          <p:spTgt spid="1187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87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8787">
                                            <p:txEl>
                                              <p:pRg st="7" end="7"/>
                                            </p:txEl>
                                          </p:spTgt>
                                        </p:tgtEl>
                                        <p:attrNameLst>
                                          <p:attrName>style.visibility</p:attrName>
                                        </p:attrNameLst>
                                      </p:cBhvr>
                                      <p:to>
                                        <p:strVal val="visible"/>
                                      </p:to>
                                    </p:set>
                                    <p:anim calcmode="lin" valueType="num">
                                      <p:cBhvr additive="base">
                                        <p:cTn id="49" dur="500" fill="hold"/>
                                        <p:tgtEl>
                                          <p:spTgt spid="11878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878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A919576-624F-41C7-B2DF-DCCAB6A831E4}" type="slidenum">
              <a:rPr lang="en-US"/>
              <a:pPr>
                <a:defRPr/>
              </a:pPr>
              <a:t>83</a:t>
            </a:fld>
            <a:endParaRPr lang="en-US" dirty="0"/>
          </a:p>
        </p:txBody>
      </p:sp>
      <p:sp>
        <p:nvSpPr>
          <p:cNvPr id="7987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17763"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Blip>
                <a:blip r:embed="rId2"/>
              </a:buBlip>
            </a:pPr>
            <a:r>
              <a:rPr lang="en-US" sz="2800" i="1" dirty="0" smtClean="0"/>
              <a:t>Work Zones:</a:t>
            </a:r>
            <a:r>
              <a:rPr lang="en-US" sz="2800" dirty="0" smtClean="0"/>
              <a:t> [a space issue - there is less of it in these areas]</a:t>
            </a:r>
          </a:p>
          <a:p>
            <a:pPr eaLnBrk="1" hangingPunct="1">
              <a:lnSpc>
                <a:spcPct val="90000"/>
              </a:lnSpc>
              <a:buFontTx/>
              <a:buBlip>
                <a:blip r:embed="rId2"/>
              </a:buBlip>
            </a:pPr>
            <a:r>
              <a:rPr lang="en-US" sz="2800" dirty="0" smtClean="0"/>
              <a:t>Approximately 60,000 people are injured in work zone crashes each year, mostly rear-end collisions.</a:t>
            </a:r>
          </a:p>
          <a:p>
            <a:pPr eaLnBrk="1" hangingPunct="1">
              <a:lnSpc>
                <a:spcPct val="90000"/>
              </a:lnSpc>
              <a:buFontTx/>
              <a:buBlip>
                <a:blip r:embed="rId2"/>
              </a:buBlip>
            </a:pPr>
            <a:r>
              <a:rPr lang="en-US" sz="2800" dirty="0" smtClean="0"/>
              <a:t>PA law: vehicle headlights on in work zones.</a:t>
            </a:r>
          </a:p>
          <a:p>
            <a:pPr eaLnBrk="1" hangingPunct="1">
              <a:lnSpc>
                <a:spcPct val="90000"/>
              </a:lnSpc>
              <a:buFontTx/>
              <a:buBlip>
                <a:blip r:embed="rId2"/>
              </a:buBlip>
            </a:pPr>
            <a:r>
              <a:rPr lang="en-US" sz="2800" dirty="0" smtClean="0"/>
              <a:t>Increase your following distance:</a:t>
            </a:r>
          </a:p>
          <a:p>
            <a:pPr lvl="1" eaLnBrk="1" hangingPunct="1">
              <a:lnSpc>
                <a:spcPct val="90000"/>
              </a:lnSpc>
              <a:buFontTx/>
              <a:buBlip>
                <a:blip r:embed="rId2"/>
              </a:buBlip>
            </a:pPr>
            <a:r>
              <a:rPr lang="en-US" sz="2400" b="1" dirty="0" smtClean="0"/>
              <a:t>Remember “slinky” traffic effect.</a:t>
            </a:r>
          </a:p>
          <a:p>
            <a:pPr eaLnBrk="1" hangingPunct="1">
              <a:lnSpc>
                <a:spcPct val="90000"/>
              </a:lnSpc>
              <a:buFontTx/>
              <a:buBlip>
                <a:blip r:embed="rId2"/>
              </a:buBlip>
            </a:pPr>
            <a:r>
              <a:rPr lang="en-US" sz="2800" dirty="0" smtClean="0"/>
              <a:t>Pay attention to stopped &amp; slowed traffic.</a:t>
            </a:r>
          </a:p>
          <a:p>
            <a:pPr eaLnBrk="1" hangingPunct="1">
              <a:lnSpc>
                <a:spcPct val="90000"/>
              </a:lnSpc>
              <a:buFontTx/>
              <a:buBlip>
                <a:blip r:embed="rId2"/>
              </a:buBlip>
            </a:pPr>
            <a:r>
              <a:rPr lang="en-US" sz="2800" dirty="0" smtClean="0"/>
              <a:t>Decelerate/slow down gradually so that </a:t>
            </a:r>
            <a:r>
              <a:rPr lang="en-US" sz="2800" b="1" dirty="0" smtClean="0"/>
              <a:t>vehicle behind you</a:t>
            </a:r>
            <a:r>
              <a:rPr lang="en-US" sz="2800" dirty="0" smtClean="0"/>
              <a:t> does not RAM you.</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additive="base">
                                        <p:cTn id="7" dur="5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 calcmode="lin" valueType="num">
                                      <p:cBhvr additive="base">
                                        <p:cTn id="13"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77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7763">
                                            <p:txEl>
                                              <p:pRg st="2" end="2"/>
                                            </p:txEl>
                                          </p:spTgt>
                                        </p:tgtEl>
                                        <p:attrNameLst>
                                          <p:attrName>style.visibility</p:attrName>
                                        </p:attrNameLst>
                                      </p:cBhvr>
                                      <p:to>
                                        <p:strVal val="visible"/>
                                      </p:to>
                                    </p:set>
                                    <p:anim calcmode="lin" valueType="num">
                                      <p:cBhvr additive="base">
                                        <p:cTn id="19"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77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7763">
                                            <p:txEl>
                                              <p:pRg st="3" end="3"/>
                                            </p:txEl>
                                          </p:spTgt>
                                        </p:tgtEl>
                                        <p:attrNameLst>
                                          <p:attrName>style.visibility</p:attrName>
                                        </p:attrNameLst>
                                      </p:cBhvr>
                                      <p:to>
                                        <p:strVal val="visible"/>
                                      </p:to>
                                    </p:set>
                                    <p:anim calcmode="lin" valueType="num">
                                      <p:cBhvr additive="base">
                                        <p:cTn id="25" dur="500" fill="hold"/>
                                        <p:tgtEl>
                                          <p:spTgt spid="1177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77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7763">
                                            <p:txEl>
                                              <p:pRg st="4" end="4"/>
                                            </p:txEl>
                                          </p:spTgt>
                                        </p:tgtEl>
                                        <p:attrNameLst>
                                          <p:attrName>style.visibility</p:attrName>
                                        </p:attrNameLst>
                                      </p:cBhvr>
                                      <p:to>
                                        <p:strVal val="visible"/>
                                      </p:to>
                                    </p:set>
                                    <p:anim calcmode="lin" valueType="num">
                                      <p:cBhvr additive="base">
                                        <p:cTn id="31" dur="500" fill="hold"/>
                                        <p:tgtEl>
                                          <p:spTgt spid="1177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77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7763">
                                            <p:txEl>
                                              <p:pRg st="5" end="5"/>
                                            </p:txEl>
                                          </p:spTgt>
                                        </p:tgtEl>
                                        <p:attrNameLst>
                                          <p:attrName>style.visibility</p:attrName>
                                        </p:attrNameLst>
                                      </p:cBhvr>
                                      <p:to>
                                        <p:strVal val="visible"/>
                                      </p:to>
                                    </p:set>
                                    <p:anim calcmode="lin" valueType="num">
                                      <p:cBhvr additive="base">
                                        <p:cTn id="37" dur="500" fill="hold"/>
                                        <p:tgtEl>
                                          <p:spTgt spid="1177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77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7763">
                                            <p:txEl>
                                              <p:pRg st="6" end="6"/>
                                            </p:txEl>
                                          </p:spTgt>
                                        </p:tgtEl>
                                        <p:attrNameLst>
                                          <p:attrName>style.visibility</p:attrName>
                                        </p:attrNameLst>
                                      </p:cBhvr>
                                      <p:to>
                                        <p:strVal val="visible"/>
                                      </p:to>
                                    </p:set>
                                    <p:anim calcmode="lin" valueType="num">
                                      <p:cBhvr additive="base">
                                        <p:cTn id="43" dur="500" fill="hold"/>
                                        <p:tgtEl>
                                          <p:spTgt spid="1177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77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50021"/>
                </a:solidFill>
                <a:latin typeface="Times New Roman" pitchFamily="18" charset="0"/>
              </a:rPr>
              <a:t>Changing Behavior - Space</a:t>
            </a:r>
            <a:endParaRPr lang="en-US" dirty="0"/>
          </a:p>
        </p:txBody>
      </p:sp>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84</a:t>
            </a:fld>
            <a:endParaRPr lang="en-US" dirty="0"/>
          </a:p>
        </p:txBody>
      </p:sp>
      <p:pic>
        <p:nvPicPr>
          <p:cNvPr id="162818" name="Picture 2" descr="C:\Documents and Settings\Tom\My Documents\Business\Driver Safety\crashphoto.bytype\273024201_f5b5b7450f_z.jpg"/>
          <p:cNvPicPr>
            <a:picLocks noGrp="1" noChangeAspect="1" noChangeArrowheads="1"/>
          </p:cNvPicPr>
          <p:nvPr>
            <p:ph idx="1"/>
          </p:nvPr>
        </p:nvPicPr>
        <p:blipFill>
          <a:blip r:embed="rId2"/>
          <a:srcRect/>
          <a:stretch>
            <a:fillRect/>
          </a:stretch>
        </p:blipFill>
        <p:spPr bwMode="auto">
          <a:xfrm>
            <a:off x="1554691" y="1600200"/>
            <a:ext cx="6034617" cy="4525963"/>
          </a:xfrm>
          <a:prstGeom prst="rect">
            <a:avLst/>
          </a:prstGeom>
          <a:noFill/>
        </p:spPr>
      </p:pic>
    </p:spTree>
  </p:cSld>
  <p:clrMapOvr>
    <a:masterClrMapping/>
  </p:clrMapOvr>
  <p:transition>
    <p:wipe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20ACD4E-0698-445F-ACE5-9856ED5EFAF5}" type="slidenum">
              <a:rPr lang="en-US"/>
              <a:pPr>
                <a:defRPr/>
              </a:pPr>
              <a:t>85</a:t>
            </a:fld>
            <a:endParaRPr lang="en-US" dirty="0"/>
          </a:p>
        </p:txBody>
      </p:sp>
      <p:sp>
        <p:nvSpPr>
          <p:cNvPr id="8089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Space</a:t>
            </a:r>
          </a:p>
        </p:txBody>
      </p:sp>
      <p:sp>
        <p:nvSpPr>
          <p:cNvPr id="116739"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Blip>
                <a:blip r:embed="rId2"/>
              </a:buBlip>
            </a:pPr>
            <a:r>
              <a:rPr lang="en-US" dirty="0" smtClean="0"/>
              <a:t>You will not loose any significant time by giving up space and letting other people in front of you.</a:t>
            </a:r>
          </a:p>
          <a:p>
            <a:pPr eaLnBrk="1" hangingPunct="1">
              <a:lnSpc>
                <a:spcPct val="90000"/>
              </a:lnSpc>
              <a:buFontTx/>
              <a:buBlip>
                <a:blip r:embed="rId2"/>
              </a:buBlip>
            </a:pPr>
            <a:r>
              <a:rPr lang="en-US" dirty="0" smtClean="0"/>
              <a:t>If you pay attention you will find that you usually catch up to drivers who have flown by you or cut in front of you.</a:t>
            </a:r>
          </a:p>
          <a:p>
            <a:pPr eaLnBrk="1" hangingPunct="1">
              <a:lnSpc>
                <a:spcPct val="90000"/>
              </a:lnSpc>
              <a:buFontTx/>
              <a:buBlip>
                <a:blip r:embed="rId2"/>
              </a:buBlip>
            </a:pPr>
            <a:r>
              <a:rPr lang="en-US" dirty="0" smtClean="0"/>
              <a:t>But it is best for you not to worry about what other drivers are doing – you should be focusing on </a:t>
            </a:r>
            <a:r>
              <a:rPr lang="en-US" b="1" dirty="0" smtClean="0"/>
              <a:t>your driving - your safety</a:t>
            </a:r>
            <a:r>
              <a:rPr lang="en-US" dirty="0" smtClean="0"/>
              <a:t>.</a:t>
            </a:r>
          </a:p>
          <a:p>
            <a:pPr eaLnBrk="1" hangingPunct="1">
              <a:lnSpc>
                <a:spcPct val="90000"/>
              </a:lnSpc>
              <a:buFontTx/>
              <a:buBlip>
                <a:blip r:embed="rId2"/>
              </a:buBlip>
            </a:pPr>
            <a:r>
              <a:rPr lang="en-US" dirty="0" smtClean="0"/>
              <a:t>And </a:t>
            </a:r>
            <a:r>
              <a:rPr lang="en-US" i="1" u="sng" dirty="0" smtClean="0"/>
              <a:t>your</a:t>
            </a:r>
            <a:r>
              <a:rPr lang="en-US" dirty="0" smtClean="0"/>
              <a:t> </a:t>
            </a:r>
            <a:r>
              <a:rPr lang="en-US" b="1" dirty="0" smtClean="0"/>
              <a:t>Safety</a:t>
            </a:r>
            <a:r>
              <a:rPr lang="en-US" dirty="0" smtClean="0"/>
              <a:t> requires </a:t>
            </a:r>
            <a:r>
              <a:rPr lang="en-US" b="1" dirty="0" smtClean="0"/>
              <a:t>Space</a:t>
            </a:r>
            <a:r>
              <a:rPr lang="en-US" dirty="0" smtClean="0"/>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6739">
                                            <p:txEl>
                                              <p:pRg st="2" end="2"/>
                                            </p:txEl>
                                          </p:spTgt>
                                        </p:tgtEl>
                                        <p:attrNameLst>
                                          <p:attrName>style.visibility</p:attrName>
                                        </p:attrNameLst>
                                      </p:cBhvr>
                                      <p:to>
                                        <p:strVal val="visible"/>
                                      </p:to>
                                    </p:set>
                                    <p:anim calcmode="lin" valueType="num">
                                      <p:cBhvr additive="base">
                                        <p:cTn id="19"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6739">
                                            <p:txEl>
                                              <p:pRg st="3" end="3"/>
                                            </p:txEl>
                                          </p:spTgt>
                                        </p:tgtEl>
                                        <p:attrNameLst>
                                          <p:attrName>style.visibility</p:attrName>
                                        </p:attrNameLst>
                                      </p:cBhvr>
                                      <p:to>
                                        <p:strVal val="visible"/>
                                      </p:to>
                                    </p:set>
                                    <p:anim calcmode="lin" valueType="num">
                                      <p:cBhvr additive="base">
                                        <p:cTn id="25" dur="500" fill="hold"/>
                                        <p:tgtEl>
                                          <p:spTgt spid="1167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7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A9AF6B0-C625-478C-9A6B-1C4014CFC004}" type="slidenum">
              <a:rPr lang="en-US"/>
              <a:pPr>
                <a:defRPr/>
              </a:pPr>
              <a:t>86</a:t>
            </a:fld>
            <a:endParaRPr lang="en-US" dirty="0"/>
          </a:p>
        </p:txBody>
      </p:sp>
      <p:sp>
        <p:nvSpPr>
          <p:cNvPr id="8192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Aggressive Driving</a:t>
            </a:r>
          </a:p>
        </p:txBody>
      </p:sp>
      <p:sp>
        <p:nvSpPr>
          <p:cNvPr id="115715"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Blip>
                <a:blip r:embed="rId2"/>
              </a:buBlip>
            </a:pPr>
            <a:r>
              <a:rPr lang="en-US" sz="2800" dirty="0" smtClean="0"/>
              <a:t>You will greatly </a:t>
            </a:r>
            <a:r>
              <a:rPr lang="en-US" sz="2800" u="sng" dirty="0" smtClean="0"/>
              <a:t>reduce your vulnerability</a:t>
            </a:r>
            <a:r>
              <a:rPr lang="en-US" sz="2800" i="1" u="sng" dirty="0" smtClean="0"/>
              <a:t> </a:t>
            </a:r>
            <a:r>
              <a:rPr lang="en-US" sz="2800" u="sng" dirty="0" smtClean="0"/>
              <a:t>to aggressive drivers</a:t>
            </a:r>
            <a:r>
              <a:rPr lang="en-US" sz="2800" dirty="0" smtClean="0"/>
              <a:t> by using safe driving practices.</a:t>
            </a:r>
          </a:p>
          <a:p>
            <a:pPr eaLnBrk="1" hangingPunct="1">
              <a:lnSpc>
                <a:spcPct val="90000"/>
              </a:lnSpc>
              <a:buFontTx/>
              <a:buBlip>
                <a:blip r:embed="rId2"/>
              </a:buBlip>
            </a:pPr>
            <a:r>
              <a:rPr lang="en-US" sz="2800" b="1" dirty="0" smtClean="0"/>
              <a:t>Pay attention</a:t>
            </a:r>
            <a:r>
              <a:rPr lang="en-US" sz="2800" dirty="0" smtClean="0"/>
              <a:t>.</a:t>
            </a:r>
          </a:p>
          <a:p>
            <a:pPr eaLnBrk="1" hangingPunct="1">
              <a:lnSpc>
                <a:spcPct val="90000"/>
              </a:lnSpc>
              <a:buFontTx/>
              <a:buBlip>
                <a:blip r:embed="rId2"/>
              </a:buBlip>
            </a:pPr>
            <a:r>
              <a:rPr lang="en-US" sz="2800" b="1" dirty="0" smtClean="0"/>
              <a:t>Be sober</a:t>
            </a:r>
            <a:r>
              <a:rPr lang="en-US" sz="2800" dirty="0" smtClean="0"/>
              <a:t> (so that you will be best able to react to them).</a:t>
            </a:r>
          </a:p>
          <a:p>
            <a:pPr eaLnBrk="1" hangingPunct="1">
              <a:lnSpc>
                <a:spcPct val="90000"/>
              </a:lnSpc>
              <a:buFontTx/>
              <a:buBlip>
                <a:blip r:embed="rId2"/>
              </a:buBlip>
            </a:pPr>
            <a:r>
              <a:rPr lang="en-US" sz="2800" dirty="0" smtClean="0"/>
              <a:t>Stay away from them (</a:t>
            </a:r>
            <a:r>
              <a:rPr lang="en-US" sz="2800" b="1" dirty="0" smtClean="0"/>
              <a:t>Space!</a:t>
            </a:r>
            <a:r>
              <a:rPr lang="en-US" sz="2800" dirty="0" smtClean="0"/>
              <a:t>).</a:t>
            </a:r>
          </a:p>
          <a:p>
            <a:pPr eaLnBrk="1" hangingPunct="1">
              <a:lnSpc>
                <a:spcPct val="90000"/>
              </a:lnSpc>
              <a:buFontTx/>
              <a:buBlip>
                <a:blip r:embed="rId2"/>
              </a:buBlip>
            </a:pPr>
            <a:r>
              <a:rPr lang="en-US" sz="2800" dirty="0" smtClean="0"/>
              <a:t>Don’t speed (the faster you are moving the less time you have to react).</a:t>
            </a:r>
          </a:p>
          <a:p>
            <a:pPr lvl="1" eaLnBrk="1" hangingPunct="1">
              <a:lnSpc>
                <a:spcPct val="90000"/>
              </a:lnSpc>
              <a:buFontTx/>
              <a:buBlip>
                <a:blip r:embed="rId2"/>
              </a:buBlip>
            </a:pPr>
            <a:r>
              <a:rPr lang="en-US" sz="2400" b="1" dirty="0" smtClean="0"/>
              <a:t>Remember formula: increased speed=increased damage.</a:t>
            </a:r>
          </a:p>
          <a:p>
            <a:pPr eaLnBrk="1" hangingPunct="1">
              <a:lnSpc>
                <a:spcPct val="90000"/>
              </a:lnSpc>
              <a:buFontTx/>
              <a:buBlip>
                <a:blip r:embed="rId2"/>
              </a:buBlip>
            </a:pPr>
            <a:r>
              <a:rPr lang="en-US" b="1" dirty="0" smtClean="0"/>
              <a:t>P.A.S.S.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57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5715">
                                            <p:txEl>
                                              <p:pRg st="3" end="3"/>
                                            </p:txEl>
                                          </p:spTgt>
                                        </p:tgtEl>
                                        <p:attrNameLst>
                                          <p:attrName>style.visibility</p:attrName>
                                        </p:attrNameLst>
                                      </p:cBhvr>
                                      <p:to>
                                        <p:strVal val="visible"/>
                                      </p:to>
                                    </p:set>
                                    <p:anim calcmode="lin" valueType="num">
                                      <p:cBhvr additive="base">
                                        <p:cTn id="25"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5715">
                                            <p:txEl>
                                              <p:pRg st="4" end="4"/>
                                            </p:txEl>
                                          </p:spTgt>
                                        </p:tgtEl>
                                        <p:attrNameLst>
                                          <p:attrName>style.visibility</p:attrName>
                                        </p:attrNameLst>
                                      </p:cBhvr>
                                      <p:to>
                                        <p:strVal val="visible"/>
                                      </p:to>
                                    </p:set>
                                    <p:anim calcmode="lin" valueType="num">
                                      <p:cBhvr additive="base">
                                        <p:cTn id="31" dur="500" fill="hold"/>
                                        <p:tgtEl>
                                          <p:spTgt spid="1157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57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5715">
                                            <p:txEl>
                                              <p:pRg st="5" end="5"/>
                                            </p:txEl>
                                          </p:spTgt>
                                        </p:tgtEl>
                                        <p:attrNameLst>
                                          <p:attrName>style.visibility</p:attrName>
                                        </p:attrNameLst>
                                      </p:cBhvr>
                                      <p:to>
                                        <p:strVal val="visible"/>
                                      </p:to>
                                    </p:set>
                                    <p:anim calcmode="lin" valueType="num">
                                      <p:cBhvr additive="base">
                                        <p:cTn id="37" dur="500" fill="hold"/>
                                        <p:tgtEl>
                                          <p:spTgt spid="1157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57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5715">
                                            <p:txEl>
                                              <p:pRg st="6" end="6"/>
                                            </p:txEl>
                                          </p:spTgt>
                                        </p:tgtEl>
                                        <p:attrNameLst>
                                          <p:attrName>style.visibility</p:attrName>
                                        </p:attrNameLst>
                                      </p:cBhvr>
                                      <p:to>
                                        <p:strVal val="visible"/>
                                      </p:to>
                                    </p:set>
                                    <p:anim calcmode="lin" valueType="num">
                                      <p:cBhvr additive="base">
                                        <p:cTn id="43" dur="500" fill="hold"/>
                                        <p:tgtEl>
                                          <p:spTgt spid="1157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57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4D1B7DA0-31E6-4D99-AB44-D28C6EF85734}" type="slidenum">
              <a:rPr lang="en-US"/>
              <a:pPr>
                <a:defRPr/>
              </a:pPr>
              <a:t>87</a:t>
            </a:fld>
            <a:endParaRPr lang="en-US" dirty="0"/>
          </a:p>
        </p:txBody>
      </p:sp>
      <p:sp>
        <p:nvSpPr>
          <p:cNvPr id="82947"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Aggressive Driving</a:t>
            </a:r>
          </a:p>
        </p:txBody>
      </p:sp>
      <p:sp>
        <p:nvSpPr>
          <p:cNvPr id="114691"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Blip>
                <a:blip r:embed="rId3"/>
              </a:buBlip>
            </a:pPr>
            <a:r>
              <a:rPr lang="en-US" sz="2800" dirty="0" smtClean="0"/>
              <a:t>To fully lower the odds of crashing our vehicles, we need to </a:t>
            </a:r>
            <a:r>
              <a:rPr lang="en-US" sz="2800" b="1" dirty="0" smtClean="0"/>
              <a:t>work</a:t>
            </a:r>
            <a:r>
              <a:rPr lang="en-US" sz="2800" dirty="0" smtClean="0"/>
              <a:t> to eliminate </a:t>
            </a:r>
            <a:r>
              <a:rPr lang="en-US" sz="2800" i="1" dirty="0" smtClean="0"/>
              <a:t>our own</a:t>
            </a:r>
            <a:r>
              <a:rPr lang="en-US" sz="2800" dirty="0" smtClean="0"/>
              <a:t> aggressive diving habits – and we all have them.</a:t>
            </a:r>
          </a:p>
          <a:p>
            <a:pPr eaLnBrk="1" hangingPunct="1">
              <a:lnSpc>
                <a:spcPct val="90000"/>
              </a:lnSpc>
              <a:buFontTx/>
              <a:buBlip>
                <a:blip r:embed="rId3"/>
              </a:buBlip>
            </a:pPr>
            <a:r>
              <a:rPr lang="en-US" sz="2800" dirty="0" smtClean="0"/>
              <a:t>We speed.</a:t>
            </a:r>
          </a:p>
          <a:p>
            <a:pPr lvl="1" eaLnBrk="1" hangingPunct="1">
              <a:lnSpc>
                <a:spcPct val="90000"/>
              </a:lnSpc>
              <a:buFontTx/>
              <a:buBlip>
                <a:blip r:embed="rId3"/>
              </a:buBlip>
            </a:pPr>
            <a:r>
              <a:rPr lang="en-US" sz="2400" b="1" dirty="0" smtClean="0"/>
              <a:t>DON’T!</a:t>
            </a:r>
          </a:p>
          <a:p>
            <a:pPr eaLnBrk="1" hangingPunct="1">
              <a:lnSpc>
                <a:spcPct val="90000"/>
              </a:lnSpc>
              <a:buFontTx/>
              <a:buBlip>
                <a:blip r:embed="rId3"/>
              </a:buBlip>
            </a:pPr>
            <a:r>
              <a:rPr lang="en-US" sz="2800" dirty="0" smtClean="0"/>
              <a:t>We make abrupt lane changes.</a:t>
            </a:r>
          </a:p>
          <a:p>
            <a:pPr lvl="1" eaLnBrk="1" hangingPunct="1">
              <a:lnSpc>
                <a:spcPct val="90000"/>
              </a:lnSpc>
              <a:buFontTx/>
              <a:buBlip>
                <a:blip r:embed="rId3"/>
              </a:buBlip>
            </a:pPr>
            <a:r>
              <a:rPr lang="en-US" sz="2400" b="1" dirty="0" smtClean="0"/>
              <a:t>Pay attention</a:t>
            </a:r>
            <a:r>
              <a:rPr lang="en-US" sz="2400" dirty="0" smtClean="0"/>
              <a:t> and you won’t have to!</a:t>
            </a:r>
          </a:p>
          <a:p>
            <a:pPr eaLnBrk="1" hangingPunct="1">
              <a:lnSpc>
                <a:spcPct val="90000"/>
              </a:lnSpc>
              <a:buFontTx/>
              <a:buBlip>
                <a:blip r:embed="rId3"/>
              </a:buBlip>
            </a:pPr>
            <a:r>
              <a:rPr lang="en-US" sz="2800" dirty="0" smtClean="0"/>
              <a:t>We tailgate sometimes/all the time.</a:t>
            </a:r>
          </a:p>
          <a:p>
            <a:pPr lvl="1" eaLnBrk="1" hangingPunct="1">
              <a:lnSpc>
                <a:spcPct val="90000"/>
              </a:lnSpc>
              <a:buFontTx/>
              <a:buBlip>
                <a:blip r:embed="rId3"/>
              </a:buBlip>
            </a:pPr>
            <a:r>
              <a:rPr lang="en-US" sz="2400" b="1" dirty="0" smtClean="0"/>
              <a:t>Don’t do it: EVER.</a:t>
            </a:r>
          </a:p>
          <a:p>
            <a:pPr eaLnBrk="1" hangingPunct="1">
              <a:lnSpc>
                <a:spcPct val="90000"/>
              </a:lnSpc>
              <a:buFontTx/>
              <a:buBlip>
                <a:blip r:embed="rId3"/>
              </a:buBlip>
            </a:pPr>
            <a:r>
              <a:rPr lang="en-US" sz="2800" dirty="0" smtClean="0"/>
              <a:t>We get angry at other drivers.</a:t>
            </a:r>
          </a:p>
          <a:p>
            <a:pPr lvl="1" eaLnBrk="1" hangingPunct="1">
              <a:lnSpc>
                <a:spcPct val="90000"/>
              </a:lnSpc>
              <a:buFontTx/>
              <a:buBlip>
                <a:blip r:embed="rId3"/>
              </a:buBlip>
            </a:pPr>
            <a:r>
              <a:rPr lang="en-US" sz="2400" b="1" dirty="0" smtClean="0"/>
              <a:t>Manage it. And do not allow other peoples’ bad driving to influence your driving.</a:t>
            </a:r>
            <a:r>
              <a:rPr lang="en-US" sz="2400" dirty="0" smtClean="0"/>
              <a:t>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4691">
                                            <p:txEl>
                                              <p:pRg st="3" end="3"/>
                                            </p:txEl>
                                          </p:spTgt>
                                        </p:tgtEl>
                                        <p:attrNameLst>
                                          <p:attrName>style.visibility</p:attrName>
                                        </p:attrNameLst>
                                      </p:cBhvr>
                                      <p:to>
                                        <p:strVal val="visible"/>
                                      </p:to>
                                    </p:set>
                                    <p:anim calcmode="lin" valueType="num">
                                      <p:cBhvr additive="base">
                                        <p:cTn id="25" dur="500" fill="hold"/>
                                        <p:tgtEl>
                                          <p:spTgt spid="1146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46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4691">
                                            <p:txEl>
                                              <p:pRg st="4" end="4"/>
                                            </p:txEl>
                                          </p:spTgt>
                                        </p:tgtEl>
                                        <p:attrNameLst>
                                          <p:attrName>style.visibility</p:attrName>
                                        </p:attrNameLst>
                                      </p:cBhvr>
                                      <p:to>
                                        <p:strVal val="visible"/>
                                      </p:to>
                                    </p:set>
                                    <p:anim calcmode="lin" valueType="num">
                                      <p:cBhvr additive="base">
                                        <p:cTn id="31" dur="500" fill="hold"/>
                                        <p:tgtEl>
                                          <p:spTgt spid="1146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46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4691">
                                            <p:txEl>
                                              <p:pRg st="5" end="5"/>
                                            </p:txEl>
                                          </p:spTgt>
                                        </p:tgtEl>
                                        <p:attrNameLst>
                                          <p:attrName>style.visibility</p:attrName>
                                        </p:attrNameLst>
                                      </p:cBhvr>
                                      <p:to>
                                        <p:strVal val="visible"/>
                                      </p:to>
                                    </p:set>
                                    <p:anim calcmode="lin" valueType="num">
                                      <p:cBhvr additive="base">
                                        <p:cTn id="37" dur="500" fill="hold"/>
                                        <p:tgtEl>
                                          <p:spTgt spid="1146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46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4691">
                                            <p:txEl>
                                              <p:pRg st="6" end="6"/>
                                            </p:txEl>
                                          </p:spTgt>
                                        </p:tgtEl>
                                        <p:attrNameLst>
                                          <p:attrName>style.visibility</p:attrName>
                                        </p:attrNameLst>
                                      </p:cBhvr>
                                      <p:to>
                                        <p:strVal val="visible"/>
                                      </p:to>
                                    </p:set>
                                    <p:anim calcmode="lin" valueType="num">
                                      <p:cBhvr additive="base">
                                        <p:cTn id="43" dur="500" fill="hold"/>
                                        <p:tgtEl>
                                          <p:spTgt spid="1146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46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4691">
                                            <p:txEl>
                                              <p:pRg st="7" end="7"/>
                                            </p:txEl>
                                          </p:spTgt>
                                        </p:tgtEl>
                                        <p:attrNameLst>
                                          <p:attrName>style.visibility</p:attrName>
                                        </p:attrNameLst>
                                      </p:cBhvr>
                                      <p:to>
                                        <p:strVal val="visible"/>
                                      </p:to>
                                    </p:set>
                                    <p:anim calcmode="lin" valueType="num">
                                      <p:cBhvr additive="base">
                                        <p:cTn id="49" dur="500" fill="hold"/>
                                        <p:tgtEl>
                                          <p:spTgt spid="11469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46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4691">
                                            <p:txEl>
                                              <p:pRg st="8" end="8"/>
                                            </p:txEl>
                                          </p:spTgt>
                                        </p:tgtEl>
                                        <p:attrNameLst>
                                          <p:attrName>style.visibility</p:attrName>
                                        </p:attrNameLst>
                                      </p:cBhvr>
                                      <p:to>
                                        <p:strVal val="visible"/>
                                      </p:to>
                                    </p:set>
                                    <p:anim calcmode="lin" valueType="num">
                                      <p:cBhvr additive="base">
                                        <p:cTn id="55" dur="500" fill="hold"/>
                                        <p:tgtEl>
                                          <p:spTgt spid="11469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469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5FFF6243-7112-4E66-8BCB-406370D2A032}" type="slidenum">
              <a:rPr lang="en-US"/>
              <a:pPr>
                <a:defRPr/>
              </a:pPr>
              <a:t>88</a:t>
            </a:fld>
            <a:endParaRPr lang="en-US" dirty="0"/>
          </a:p>
        </p:txBody>
      </p:sp>
      <p:sp>
        <p:nvSpPr>
          <p:cNvPr id="83971"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Aggressive Driving</a:t>
            </a:r>
          </a:p>
        </p:txBody>
      </p:sp>
      <p:sp>
        <p:nvSpPr>
          <p:cNvPr id="113667"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dirty="0" smtClean="0"/>
              <a:t>When we get frustrated (stopped or slow moving traffic) we get angry.</a:t>
            </a:r>
          </a:p>
          <a:p>
            <a:pPr eaLnBrk="1" hangingPunct="1">
              <a:buFontTx/>
              <a:buBlip>
                <a:blip r:embed="rId2"/>
              </a:buBlip>
            </a:pPr>
            <a:r>
              <a:rPr lang="en-US" dirty="0" smtClean="0"/>
              <a:t>We also get behind the wheel with personal frustrations (work, romance, money, family) that make us angry.</a:t>
            </a:r>
          </a:p>
          <a:p>
            <a:pPr eaLnBrk="1" hangingPunct="1">
              <a:buFontTx/>
              <a:buBlip>
                <a:blip r:embed="rId2"/>
              </a:buBlip>
            </a:pPr>
            <a:r>
              <a:rPr lang="en-US" dirty="0" smtClean="0"/>
              <a:t>You </a:t>
            </a:r>
            <a:r>
              <a:rPr lang="en-US" b="1" dirty="0" smtClean="0"/>
              <a:t>cannot afford</a:t>
            </a:r>
            <a:r>
              <a:rPr lang="en-US" dirty="0" smtClean="0"/>
              <a:t> to let your angry feelings influence your driving.</a:t>
            </a:r>
          </a:p>
          <a:p>
            <a:pPr eaLnBrk="1" hangingPunct="1">
              <a:buFontTx/>
              <a:buBlip>
                <a:blip r:embed="rId2"/>
              </a:buBlip>
            </a:pPr>
            <a:r>
              <a:rPr lang="en-US" dirty="0" smtClean="0"/>
              <a:t>But they will if you don’t </a:t>
            </a:r>
            <a:r>
              <a:rPr lang="en-US" b="1" i="1" u="sng" dirty="0" smtClean="0"/>
              <a:t>actively</a:t>
            </a:r>
            <a:r>
              <a:rPr lang="en-US" i="1" dirty="0" smtClean="0"/>
              <a:t> find a way</a:t>
            </a:r>
            <a:r>
              <a:rPr lang="en-US" dirty="0" smtClean="0"/>
              <a:t> to control them while your behind the wheel.</a:t>
            </a:r>
          </a:p>
        </p:txBody>
      </p:sp>
      <p:pic>
        <p:nvPicPr>
          <p:cNvPr id="73729" name="Picture 1" descr="C:\Documents and Settings\Tom\My Documents\Business\Driver Safety\clipart\thumbnailCADBDXN9.jpg"/>
          <p:cNvPicPr>
            <a:picLocks noChangeAspect="1" noChangeArrowheads="1"/>
          </p:cNvPicPr>
          <p:nvPr/>
        </p:nvPicPr>
        <p:blipFill>
          <a:blip r:embed="rId3"/>
          <a:srcRect/>
          <a:stretch>
            <a:fillRect/>
          </a:stretch>
        </p:blipFill>
        <p:spPr bwMode="auto">
          <a:xfrm>
            <a:off x="7467600" y="3200400"/>
            <a:ext cx="1524000" cy="146685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3667">
                                            <p:txEl>
                                              <p:pRg st="1" end="1"/>
                                            </p:txEl>
                                          </p:spTgt>
                                        </p:tgtEl>
                                        <p:attrNameLst>
                                          <p:attrName>style.visibility</p:attrName>
                                        </p:attrNameLst>
                                      </p:cBhvr>
                                      <p:to>
                                        <p:strVal val="visible"/>
                                      </p:to>
                                    </p:set>
                                    <p:anim calcmode="lin" valueType="num">
                                      <p:cBhvr additive="base">
                                        <p:cTn id="13" dur="500" fill="hold"/>
                                        <p:tgtEl>
                                          <p:spTgt spid="1136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36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3667">
                                            <p:txEl>
                                              <p:pRg st="2" end="2"/>
                                            </p:txEl>
                                          </p:spTgt>
                                        </p:tgtEl>
                                        <p:attrNameLst>
                                          <p:attrName>style.visibility</p:attrName>
                                        </p:attrNameLst>
                                      </p:cBhvr>
                                      <p:to>
                                        <p:strVal val="visible"/>
                                      </p:to>
                                    </p:set>
                                    <p:anim calcmode="lin" valueType="num">
                                      <p:cBhvr additive="base">
                                        <p:cTn id="19" dur="500" fill="hold"/>
                                        <p:tgtEl>
                                          <p:spTgt spid="1136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36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3667">
                                            <p:txEl>
                                              <p:pRg st="3" end="3"/>
                                            </p:txEl>
                                          </p:spTgt>
                                        </p:tgtEl>
                                        <p:attrNameLst>
                                          <p:attrName>style.visibility</p:attrName>
                                        </p:attrNameLst>
                                      </p:cBhvr>
                                      <p:to>
                                        <p:strVal val="visible"/>
                                      </p:to>
                                    </p:set>
                                    <p:anim calcmode="lin" valueType="num">
                                      <p:cBhvr additive="base">
                                        <p:cTn id="25" dur="500" fill="hold"/>
                                        <p:tgtEl>
                                          <p:spTgt spid="1136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36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2F0B333-5479-4D4F-9967-94182BB29BCA}" type="slidenum">
              <a:rPr lang="en-US"/>
              <a:pPr>
                <a:defRPr/>
              </a:pPr>
              <a:t>89</a:t>
            </a:fld>
            <a:endParaRPr lang="en-US" dirty="0"/>
          </a:p>
        </p:txBody>
      </p:sp>
      <p:sp>
        <p:nvSpPr>
          <p:cNvPr id="8499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Aggressive Driving</a:t>
            </a:r>
          </a:p>
        </p:txBody>
      </p:sp>
      <p:sp>
        <p:nvSpPr>
          <p:cNvPr id="112643"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None/>
            </a:pPr>
            <a:r>
              <a:rPr lang="en-US" dirty="0" smtClean="0"/>
              <a:t>	Identify characteristics in yourself that are associated with aggressive, reckless driving:</a:t>
            </a:r>
          </a:p>
          <a:p>
            <a:pPr eaLnBrk="1" hangingPunct="1">
              <a:buFontTx/>
              <a:buBlip>
                <a:blip r:embed="rId2"/>
              </a:buBlip>
            </a:pPr>
            <a:r>
              <a:rPr lang="en-US" dirty="0" smtClean="0"/>
              <a:t>Do you speed up to run yellow lights?</a:t>
            </a:r>
          </a:p>
          <a:p>
            <a:pPr eaLnBrk="1" hangingPunct="1">
              <a:buFontTx/>
              <a:buBlip>
                <a:blip r:embed="rId2"/>
              </a:buBlip>
            </a:pPr>
            <a:r>
              <a:rPr lang="en-US" dirty="0" smtClean="0"/>
              <a:t>Do you speed when the road is clear and you think you will not get caught?</a:t>
            </a:r>
          </a:p>
          <a:p>
            <a:pPr eaLnBrk="1" hangingPunct="1">
              <a:buFontTx/>
              <a:buBlip>
                <a:blip r:embed="rId2"/>
              </a:buBlip>
            </a:pPr>
            <a:r>
              <a:rPr lang="en-US" dirty="0" smtClean="0"/>
              <a:t>Do you want to ram a vehicle that cuts you off? </a:t>
            </a:r>
          </a:p>
        </p:txBody>
      </p:sp>
      <p:pic>
        <p:nvPicPr>
          <p:cNvPr id="128001" name="Picture 1" descr="C:\Documents and Settings\Tom\My Documents\Business\Driver Safety\vehicle.photos.pictures.art\clipart\thumbnailCAKC5AQV.jpg"/>
          <p:cNvPicPr>
            <a:picLocks noChangeAspect="1" noChangeArrowheads="1"/>
          </p:cNvPicPr>
          <p:nvPr/>
        </p:nvPicPr>
        <p:blipFill>
          <a:blip r:embed="rId3"/>
          <a:srcRect/>
          <a:stretch>
            <a:fillRect/>
          </a:stretch>
        </p:blipFill>
        <p:spPr bwMode="auto">
          <a:xfrm>
            <a:off x="3276600" y="4648200"/>
            <a:ext cx="1905000" cy="1981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additive="base">
                                        <p:cTn id="7" dur="500" fill="hold"/>
                                        <p:tgtEl>
                                          <p:spTgt spid="1126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43">
                                            <p:txEl>
                                              <p:pRg st="1" end="1"/>
                                            </p:txEl>
                                          </p:spTgt>
                                        </p:tgtEl>
                                        <p:attrNameLst>
                                          <p:attrName>style.visibility</p:attrName>
                                        </p:attrNameLst>
                                      </p:cBhvr>
                                      <p:to>
                                        <p:strVal val="visible"/>
                                      </p:to>
                                    </p:set>
                                    <p:anim calcmode="lin" valueType="num">
                                      <p:cBhvr additive="base">
                                        <p:cTn id="13" dur="500" fill="hold"/>
                                        <p:tgtEl>
                                          <p:spTgt spid="1126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43">
                                            <p:txEl>
                                              <p:pRg st="2" end="2"/>
                                            </p:txEl>
                                          </p:spTgt>
                                        </p:tgtEl>
                                        <p:attrNameLst>
                                          <p:attrName>style.visibility</p:attrName>
                                        </p:attrNameLst>
                                      </p:cBhvr>
                                      <p:to>
                                        <p:strVal val="visible"/>
                                      </p:to>
                                    </p:set>
                                    <p:anim calcmode="lin" valueType="num">
                                      <p:cBhvr additive="base">
                                        <p:cTn id="19" dur="500" fill="hold"/>
                                        <p:tgtEl>
                                          <p:spTgt spid="1126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43">
                                            <p:txEl>
                                              <p:pRg st="3" end="3"/>
                                            </p:txEl>
                                          </p:spTgt>
                                        </p:tgtEl>
                                        <p:attrNameLst>
                                          <p:attrName>style.visibility</p:attrName>
                                        </p:attrNameLst>
                                      </p:cBhvr>
                                      <p:to>
                                        <p:strVal val="visible"/>
                                      </p:to>
                                    </p:set>
                                    <p:anim calcmode="lin" valueType="num">
                                      <p:cBhvr additive="base">
                                        <p:cTn id="25" dur="500" fill="hold"/>
                                        <p:tgtEl>
                                          <p:spTgt spid="1126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99C389A-62D4-480E-83E9-EBD5BBEDB7F2}" type="slidenum">
              <a:rPr lang="en-US"/>
              <a:pPr>
                <a:defRPr/>
              </a:pPr>
              <a:t>9</a:t>
            </a:fld>
            <a:endParaRPr lang="en-US" dirty="0"/>
          </a:p>
        </p:txBody>
      </p:sp>
      <p:sp>
        <p:nvSpPr>
          <p:cNvPr id="17411" name="Rectangle 2"/>
          <p:cNvSpPr>
            <a:spLocks noGrp="1" noChangeArrowheads="1"/>
          </p:cNvSpPr>
          <p:nvPr>
            <p:ph type="title"/>
          </p:nvPr>
        </p:nvSpPr>
        <p:spPr>
          <a:xfrm>
            <a:off x="381000" y="0"/>
            <a:ext cx="8229600" cy="914400"/>
          </a:xfrm>
        </p:spPr>
        <p:txBody>
          <a:bodyPr/>
          <a:lstStyle/>
          <a:p>
            <a:pPr algn="l" eaLnBrk="1" hangingPunct="1"/>
            <a:r>
              <a:rPr lang="en-US" sz="3600" b="1" dirty="0" smtClean="0">
                <a:solidFill>
                  <a:srgbClr val="A50021"/>
                </a:solidFill>
                <a:latin typeface="Times New Roman" pitchFamily="18" charset="0"/>
              </a:rPr>
              <a:t>Driver Safety – the “Numbers”</a:t>
            </a:r>
          </a:p>
        </p:txBody>
      </p:sp>
      <p:sp>
        <p:nvSpPr>
          <p:cNvPr id="10243" name="Rectangle 3"/>
          <p:cNvSpPr>
            <a:spLocks noGrp="1" noChangeArrowheads="1"/>
          </p:cNvSpPr>
          <p:nvPr>
            <p:ph type="body" idx="1"/>
          </p:nvPr>
        </p:nvSpPr>
        <p:spPr>
          <a:xfrm>
            <a:off x="228600" y="838200"/>
            <a:ext cx="8458200" cy="5287963"/>
          </a:xfrm>
        </p:spPr>
        <p:txBody>
          <a:bodyPr/>
          <a:lstStyle/>
          <a:p>
            <a:pPr eaLnBrk="1" hangingPunct="1">
              <a:lnSpc>
                <a:spcPct val="80000"/>
              </a:lnSpc>
              <a:buFontTx/>
              <a:buNone/>
            </a:pPr>
            <a:r>
              <a:rPr lang="en-US" sz="2800" dirty="0" smtClean="0"/>
              <a:t>What do such numbers mean?</a:t>
            </a:r>
            <a:endParaRPr lang="en-US" dirty="0" smtClean="0"/>
          </a:p>
          <a:p>
            <a:pPr eaLnBrk="1" hangingPunct="1">
              <a:lnSpc>
                <a:spcPct val="80000"/>
              </a:lnSpc>
              <a:buFontTx/>
              <a:buBlip>
                <a:blip r:embed="rId2"/>
              </a:buBlip>
            </a:pPr>
            <a:r>
              <a:rPr lang="en-US" sz="2800" dirty="0" smtClean="0"/>
              <a:t>Annual </a:t>
            </a:r>
            <a:r>
              <a:rPr lang="en-US" sz="2800" b="1" dirty="0" smtClean="0"/>
              <a:t>serious injuries</a:t>
            </a:r>
            <a:r>
              <a:rPr lang="en-US" sz="2800" dirty="0" smtClean="0"/>
              <a:t> on our roadways  </a:t>
            </a:r>
            <a:r>
              <a:rPr lang="en-US" sz="2800" u="sng" dirty="0" smtClean="0"/>
              <a:t>exceeds the total number</a:t>
            </a:r>
            <a:r>
              <a:rPr lang="en-US" sz="2800" dirty="0" smtClean="0"/>
              <a:t> of U.S. soldiers injured in the U.S. </a:t>
            </a:r>
            <a:r>
              <a:rPr lang="en-US" sz="2800" b="1" dirty="0" smtClean="0"/>
              <a:t>Civil war </a:t>
            </a:r>
            <a:r>
              <a:rPr lang="en-US" sz="2800" b="1" u="sng" dirty="0" smtClean="0"/>
              <a:t>and</a:t>
            </a:r>
            <a:r>
              <a:rPr lang="en-US" sz="2800" b="1" dirty="0" smtClean="0"/>
              <a:t> W.W. II</a:t>
            </a:r>
            <a:r>
              <a:rPr lang="en-US" sz="2800" dirty="0" smtClean="0"/>
              <a:t> combined!!</a:t>
            </a:r>
          </a:p>
          <a:p>
            <a:pPr eaLnBrk="1" hangingPunct="1">
              <a:lnSpc>
                <a:spcPct val="80000"/>
              </a:lnSpc>
              <a:buFontTx/>
              <a:buBlip>
                <a:blip r:embed="rId2"/>
              </a:buBlip>
            </a:pPr>
            <a:r>
              <a:rPr lang="en-US" sz="2800" dirty="0" smtClean="0"/>
              <a:t>The annual </a:t>
            </a:r>
            <a:r>
              <a:rPr lang="en-US" sz="2800" b="1" dirty="0" smtClean="0"/>
              <a:t>death</a:t>
            </a:r>
            <a:r>
              <a:rPr lang="en-US" sz="2800" dirty="0" smtClean="0"/>
              <a:t> total on our roads equals 125% of the total of U.S. soldiers killed in the Korean War.</a:t>
            </a:r>
          </a:p>
          <a:p>
            <a:pPr eaLnBrk="1" hangingPunct="1">
              <a:lnSpc>
                <a:spcPct val="80000"/>
              </a:lnSpc>
              <a:buFontTx/>
              <a:buBlip>
                <a:blip r:embed="rId2"/>
              </a:buBlip>
            </a:pPr>
            <a:r>
              <a:rPr lang="en-US" sz="2800" dirty="0" smtClean="0"/>
              <a:t>More Americans are killed </a:t>
            </a:r>
            <a:r>
              <a:rPr lang="en-US" sz="2800" b="1" dirty="0" smtClean="0"/>
              <a:t>every</a:t>
            </a:r>
            <a:r>
              <a:rPr lang="en-US" sz="2800" dirty="0" smtClean="0"/>
              <a:t> 18 months on our roadways than died during the entire Viet Nam War.</a:t>
            </a:r>
          </a:p>
          <a:p>
            <a:pPr eaLnBrk="1" hangingPunct="1">
              <a:lnSpc>
                <a:spcPct val="80000"/>
              </a:lnSpc>
              <a:buFontTx/>
              <a:buBlip>
                <a:blip r:embed="rId2"/>
              </a:buBlip>
            </a:pPr>
            <a:r>
              <a:rPr lang="en-US" sz="2800" dirty="0" smtClean="0"/>
              <a:t>Death on our roads surpasses </a:t>
            </a:r>
            <a:r>
              <a:rPr lang="en-US" sz="2800" b="1" dirty="0" smtClean="0"/>
              <a:t>all</a:t>
            </a:r>
            <a:r>
              <a:rPr lang="en-US" sz="2800" dirty="0" smtClean="0"/>
              <a:t> the U.S. soldier fatalities in the current wars in Iraq and Afghanistan </a:t>
            </a:r>
            <a:r>
              <a:rPr lang="en-US" sz="2800" b="1" dirty="0" smtClean="0"/>
              <a:t>every 45 Days</a:t>
            </a:r>
            <a:r>
              <a:rPr lang="en-US" sz="2800" dirty="0" smtClean="0"/>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D87533DD-71EF-401E-8D2D-B7765785D901}" type="slidenum">
              <a:rPr lang="en-US"/>
              <a:pPr>
                <a:defRPr/>
              </a:pPr>
              <a:t>90</a:t>
            </a:fld>
            <a:endParaRPr lang="en-US" dirty="0"/>
          </a:p>
        </p:txBody>
      </p:sp>
      <p:sp>
        <p:nvSpPr>
          <p:cNvPr id="8601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Aggressive Driving</a:t>
            </a:r>
          </a:p>
        </p:txBody>
      </p:sp>
      <p:sp>
        <p:nvSpPr>
          <p:cNvPr id="135171"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dirty="0" smtClean="0"/>
              <a:t>You will </a:t>
            </a:r>
            <a:r>
              <a:rPr lang="en-US" b="1" dirty="0" smtClean="0"/>
              <a:t>not be forced </a:t>
            </a:r>
            <a:r>
              <a:rPr lang="en-US" dirty="0" smtClean="0"/>
              <a:t>as often into situations that tempt you to be an aggressive driver </a:t>
            </a:r>
            <a:r>
              <a:rPr lang="en-US" b="1" dirty="0" smtClean="0"/>
              <a:t>IF</a:t>
            </a:r>
            <a:r>
              <a:rPr lang="en-US" dirty="0" smtClean="0"/>
              <a:t>:</a:t>
            </a:r>
          </a:p>
          <a:p>
            <a:pPr lvl="1" eaLnBrk="1" hangingPunct="1">
              <a:buFontTx/>
              <a:buBlip>
                <a:blip r:embed="rId2"/>
              </a:buBlip>
            </a:pPr>
            <a:r>
              <a:rPr lang="en-US" sz="2400" b="1" dirty="0" smtClean="0"/>
              <a:t>You plan out your driving moves in advance by paying attention to everything going on around you</a:t>
            </a:r>
            <a:r>
              <a:rPr lang="en-US" dirty="0" smtClean="0"/>
              <a:t>.</a:t>
            </a:r>
            <a:endParaRPr lang="en-US" sz="2400" dirty="0" smtClean="0"/>
          </a:p>
          <a:p>
            <a:pPr eaLnBrk="1" hangingPunct="1">
              <a:buFontTx/>
              <a:buBlip>
                <a:blip r:embed="rId2"/>
              </a:buBlip>
            </a:pPr>
            <a:r>
              <a:rPr lang="en-US" sz="2400" b="1" dirty="0" smtClean="0"/>
              <a:t>Paying attention and “proactively” avoiding trouble is your No.1 job when driving. </a:t>
            </a:r>
          </a:p>
          <a:p>
            <a:pPr lvl="2" eaLnBrk="1" hangingPunct="1">
              <a:buFontTx/>
              <a:buBlip>
                <a:blip r:embed="rId2"/>
              </a:buBlip>
            </a:pPr>
            <a:r>
              <a:rPr lang="en-US" b="1" dirty="0" smtClean="0"/>
              <a:t>Why?</a:t>
            </a:r>
          </a:p>
          <a:p>
            <a:pPr eaLnBrk="1" hangingPunct="1">
              <a:buFontTx/>
              <a:buBlip>
                <a:blip r:embed="rId2"/>
              </a:buBlip>
            </a:pPr>
            <a:r>
              <a:rPr lang="en-US" sz="2400" b="1" dirty="0" smtClean="0"/>
              <a:t>So that you can get home safely.</a:t>
            </a:r>
            <a:endParaRPr lang="en-US" dirty="0" smtClean="0"/>
          </a:p>
          <a:p>
            <a:pPr eaLnBrk="1" hangingPunct="1">
              <a:buNone/>
            </a:pPr>
            <a:endParaRPr lang="en-US" dirty="0" smtClean="0"/>
          </a:p>
          <a:p>
            <a:pPr eaLnBrk="1" hangingPunct="1">
              <a:buFontTx/>
              <a:buBlip>
                <a:blip r:embed="rId2"/>
              </a:buBlip>
            </a:pPr>
            <a:endParaRPr lang="en-US" dirty="0" smtClean="0"/>
          </a:p>
        </p:txBody>
      </p:sp>
      <p:pic>
        <p:nvPicPr>
          <p:cNvPr id="71681" name="Picture 1" descr="C:\Documents and Settings\Tom\My Documents\Business\Driver Safety\misc. driver course\happyfamily.jpg"/>
          <p:cNvPicPr>
            <a:picLocks noChangeAspect="1" noChangeArrowheads="1"/>
          </p:cNvPicPr>
          <p:nvPr/>
        </p:nvPicPr>
        <p:blipFill>
          <a:blip r:embed="rId3"/>
          <a:srcRect/>
          <a:stretch>
            <a:fillRect/>
          </a:stretch>
        </p:blipFill>
        <p:spPr bwMode="auto">
          <a:xfrm>
            <a:off x="6477000" y="4343400"/>
            <a:ext cx="1219200" cy="161925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 calcmode="lin" valueType="num">
                                      <p:cBhvr additive="base">
                                        <p:cTn id="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5171">
                                            <p:txEl>
                                              <p:pRg st="1" end="1"/>
                                            </p:txEl>
                                          </p:spTgt>
                                        </p:tgtEl>
                                        <p:attrNameLst>
                                          <p:attrName>style.visibility</p:attrName>
                                        </p:attrNameLst>
                                      </p:cBhvr>
                                      <p:to>
                                        <p:strVal val="visible"/>
                                      </p:to>
                                    </p:set>
                                    <p:anim calcmode="lin" valueType="num">
                                      <p:cBhvr additive="base">
                                        <p:cTn id="1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5171">
                                            <p:txEl>
                                              <p:pRg st="2" end="2"/>
                                            </p:txEl>
                                          </p:spTgt>
                                        </p:tgtEl>
                                        <p:attrNameLst>
                                          <p:attrName>style.visibility</p:attrName>
                                        </p:attrNameLst>
                                      </p:cBhvr>
                                      <p:to>
                                        <p:strVal val="visible"/>
                                      </p:to>
                                    </p:set>
                                    <p:anim calcmode="lin" valueType="num">
                                      <p:cBhvr additive="base">
                                        <p:cTn id="1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5171">
                                            <p:txEl>
                                              <p:pRg st="3" end="3"/>
                                            </p:txEl>
                                          </p:spTgt>
                                        </p:tgtEl>
                                        <p:attrNameLst>
                                          <p:attrName>style.visibility</p:attrName>
                                        </p:attrNameLst>
                                      </p:cBhvr>
                                      <p:to>
                                        <p:strVal val="visible"/>
                                      </p:to>
                                    </p:set>
                                    <p:anim calcmode="lin" valueType="num">
                                      <p:cBhvr additive="base">
                                        <p:cTn id="2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5171">
                                            <p:txEl>
                                              <p:pRg st="4" end="4"/>
                                            </p:txEl>
                                          </p:spTgt>
                                        </p:tgtEl>
                                        <p:attrNameLst>
                                          <p:attrName>style.visibility</p:attrName>
                                        </p:attrNameLst>
                                      </p:cBhvr>
                                      <p:to>
                                        <p:strVal val="visible"/>
                                      </p:to>
                                    </p:set>
                                    <p:anim calcmode="lin" valueType="num">
                                      <p:cBhvr additive="base">
                                        <p:cTn id="3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623B448-831E-4A75-A12D-EFA2CE35AA2B}" type="slidenum">
              <a:rPr lang="en-US"/>
              <a:pPr>
                <a:defRPr/>
              </a:pPr>
              <a:t>91</a:t>
            </a:fld>
            <a:endParaRPr lang="en-US" dirty="0"/>
          </a:p>
        </p:txBody>
      </p:sp>
      <p:sp>
        <p:nvSpPr>
          <p:cNvPr id="8704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Aggressive Driving</a:t>
            </a:r>
          </a:p>
        </p:txBody>
      </p:sp>
      <p:sp>
        <p:nvSpPr>
          <p:cNvPr id="111619" name="Rectangle 3"/>
          <p:cNvSpPr>
            <a:spLocks noGrp="1" noChangeArrowheads="1"/>
          </p:cNvSpPr>
          <p:nvPr>
            <p:ph type="body" idx="1"/>
          </p:nvPr>
        </p:nvSpPr>
        <p:spPr>
          <a:xfrm>
            <a:off x="381000" y="990600"/>
            <a:ext cx="8458200" cy="5135563"/>
          </a:xfrm>
        </p:spPr>
        <p:txBody>
          <a:bodyPr/>
          <a:lstStyle/>
          <a:p>
            <a:pPr eaLnBrk="1" hangingPunct="1">
              <a:lnSpc>
                <a:spcPct val="90000"/>
              </a:lnSpc>
              <a:buFontTx/>
              <a:buBlip>
                <a:blip r:embed="rId2"/>
              </a:buBlip>
            </a:pPr>
            <a:r>
              <a:rPr lang="en-US" sz="2800" dirty="0" smtClean="0"/>
              <a:t>In addition to “aggressive driving” we should say something about </a:t>
            </a:r>
            <a:r>
              <a:rPr lang="en-US" sz="2800" b="1" dirty="0" smtClean="0"/>
              <a:t>“passive aggressive”</a:t>
            </a:r>
            <a:r>
              <a:rPr lang="en-US" sz="2800" dirty="0" smtClean="0"/>
              <a:t> driving.</a:t>
            </a:r>
          </a:p>
          <a:p>
            <a:pPr eaLnBrk="1" hangingPunct="1">
              <a:lnSpc>
                <a:spcPct val="90000"/>
              </a:lnSpc>
              <a:buFontTx/>
              <a:buBlip>
                <a:blip r:embed="rId2"/>
              </a:buBlip>
            </a:pPr>
            <a:r>
              <a:rPr lang="en-US" sz="2800" dirty="0" smtClean="0"/>
              <a:t>Eating a sandwich, shaving your face, putting on make-up, reading, fussing with ‘stuff’ on your passenger seat, talking on a cell phone – all of which can be consider as “distracted driving” are also ways of saying to the other drivers on the road:</a:t>
            </a:r>
          </a:p>
          <a:p>
            <a:pPr lvl="1" eaLnBrk="1" hangingPunct="1">
              <a:lnSpc>
                <a:spcPct val="90000"/>
              </a:lnSpc>
              <a:buFontTx/>
              <a:buBlip>
                <a:blip r:embed="rId2"/>
              </a:buBlip>
            </a:pPr>
            <a:r>
              <a:rPr lang="en-US" sz="2400" b="1" dirty="0" smtClean="0"/>
              <a:t>“Up Yours!”</a:t>
            </a:r>
          </a:p>
          <a:p>
            <a:pPr lvl="1" eaLnBrk="1" hangingPunct="1">
              <a:lnSpc>
                <a:spcPct val="90000"/>
              </a:lnSpc>
              <a:buFontTx/>
              <a:buBlip>
                <a:blip r:embed="rId2"/>
              </a:buBlip>
            </a:pPr>
            <a:r>
              <a:rPr lang="en-US" sz="2400" b="1" dirty="0" smtClean="0"/>
              <a:t>“S… You!”</a:t>
            </a:r>
          </a:p>
          <a:p>
            <a:pPr lvl="1" eaLnBrk="1" hangingPunct="1">
              <a:lnSpc>
                <a:spcPct val="90000"/>
              </a:lnSpc>
              <a:buNone/>
            </a:pPr>
            <a:endParaRPr lang="en-US" sz="2400" b="1" dirty="0" smtClean="0"/>
          </a:p>
          <a:p>
            <a:pPr lvl="1" eaLnBrk="1" hangingPunct="1">
              <a:lnSpc>
                <a:spcPct val="90000"/>
              </a:lnSpc>
              <a:buFontTx/>
              <a:buBlip>
                <a:blip r:embed="rId2"/>
              </a:buBlip>
            </a:pPr>
            <a:r>
              <a:rPr lang="en-US" sz="2400" b="1" dirty="0" smtClean="0"/>
              <a:t>“I don’t give a D…  about you, or your place, on MY ROAD!!!”</a:t>
            </a:r>
          </a:p>
          <a:p>
            <a:pPr lvl="1" eaLnBrk="1" hangingPunct="1">
              <a:lnSpc>
                <a:spcPct val="90000"/>
              </a:lnSpc>
            </a:pPr>
            <a:endParaRPr lang="en-US" sz="2400" dirty="0" smtClean="0"/>
          </a:p>
          <a:p>
            <a:pPr lvl="1" eaLnBrk="1" hangingPunct="1">
              <a:lnSpc>
                <a:spcPct val="90000"/>
              </a:lnSpc>
            </a:pPr>
            <a:endParaRPr lang="en-US" sz="2400" dirty="0" smtClean="0"/>
          </a:p>
          <a:p>
            <a:pPr eaLnBrk="1" hangingPunct="1">
              <a:lnSpc>
                <a:spcPct val="90000"/>
              </a:lnSpc>
              <a:buFontTx/>
              <a:buBlip>
                <a:blip r:embed="rId2"/>
              </a:buBlip>
            </a:pPr>
            <a:endParaRPr lang="en-US" sz="2800" dirty="0" smtClean="0"/>
          </a:p>
        </p:txBody>
      </p:sp>
      <p:pic>
        <p:nvPicPr>
          <p:cNvPr id="70657" name="Picture 1" descr="C:\Documents and Settings\Tom\My Documents\Business\Driver Safety\misc. driver course\eating-while-driving.jpg"/>
          <p:cNvPicPr>
            <a:picLocks noChangeAspect="1" noChangeArrowheads="1"/>
          </p:cNvPicPr>
          <p:nvPr/>
        </p:nvPicPr>
        <p:blipFill>
          <a:blip r:embed="rId3"/>
          <a:srcRect/>
          <a:stretch>
            <a:fillRect/>
          </a:stretch>
        </p:blipFill>
        <p:spPr bwMode="auto">
          <a:xfrm>
            <a:off x="5410200" y="3810000"/>
            <a:ext cx="2305050" cy="170815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1619">
                                            <p:txEl>
                                              <p:pRg st="3" end="3"/>
                                            </p:txEl>
                                          </p:spTgt>
                                        </p:tgtEl>
                                        <p:attrNameLst>
                                          <p:attrName>style.visibility</p:attrName>
                                        </p:attrNameLst>
                                      </p:cBhvr>
                                      <p:to>
                                        <p:strVal val="visible"/>
                                      </p:to>
                                    </p:set>
                                    <p:anim calcmode="lin" valueType="num">
                                      <p:cBhvr additive="base">
                                        <p:cTn id="25"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1619">
                                            <p:txEl>
                                              <p:pRg st="5" end="5"/>
                                            </p:txEl>
                                          </p:spTgt>
                                        </p:tgtEl>
                                        <p:attrNameLst>
                                          <p:attrName>style.visibility</p:attrName>
                                        </p:attrNameLst>
                                      </p:cBhvr>
                                      <p:to>
                                        <p:strVal val="visible"/>
                                      </p:to>
                                    </p:set>
                                    <p:anim calcmode="lin" valueType="num">
                                      <p:cBhvr additive="base">
                                        <p:cTn id="31"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16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8DE99379-7873-4D29-A2D5-46AA40349D07}" type="slidenum">
              <a:rPr lang="en-US"/>
              <a:pPr>
                <a:defRPr/>
              </a:pPr>
              <a:t>92</a:t>
            </a:fld>
            <a:endParaRPr lang="en-US" dirty="0"/>
          </a:p>
        </p:txBody>
      </p:sp>
      <p:sp>
        <p:nvSpPr>
          <p:cNvPr id="88067" name="Rectangle 2"/>
          <p:cNvSpPr>
            <a:spLocks noGrp="1" noChangeArrowheads="1"/>
          </p:cNvSpPr>
          <p:nvPr>
            <p:ph type="title"/>
          </p:nvPr>
        </p:nvSpPr>
        <p:spPr>
          <a:xfrm>
            <a:off x="304800" y="0"/>
            <a:ext cx="8610600" cy="914400"/>
          </a:xfrm>
        </p:spPr>
        <p:txBody>
          <a:bodyPr/>
          <a:lstStyle/>
          <a:p>
            <a:pPr algn="l" eaLnBrk="1" hangingPunct="1"/>
            <a:r>
              <a:rPr lang="en-US" sz="3600" b="1" dirty="0" smtClean="0">
                <a:solidFill>
                  <a:srgbClr val="A50021"/>
                </a:solidFill>
                <a:latin typeface="Times New Roman" pitchFamily="18" charset="0"/>
              </a:rPr>
              <a:t>Changing Behavior - Aggressive Driving</a:t>
            </a:r>
          </a:p>
        </p:txBody>
      </p:sp>
      <p:sp>
        <p:nvSpPr>
          <p:cNvPr id="110595" name="Rectangle 3"/>
          <p:cNvSpPr>
            <a:spLocks noGrp="1" noChangeArrowheads="1"/>
          </p:cNvSpPr>
          <p:nvPr>
            <p:ph type="body" idx="1"/>
          </p:nvPr>
        </p:nvSpPr>
        <p:spPr>
          <a:xfrm>
            <a:off x="381000" y="990600"/>
            <a:ext cx="8458200" cy="5135563"/>
          </a:xfrm>
        </p:spPr>
        <p:txBody>
          <a:bodyPr/>
          <a:lstStyle/>
          <a:p>
            <a:pPr eaLnBrk="1" hangingPunct="1">
              <a:buFontTx/>
              <a:buBlip>
                <a:blip r:embed="rId2"/>
              </a:buBlip>
            </a:pPr>
            <a:r>
              <a:rPr lang="en-US" dirty="0" smtClean="0"/>
              <a:t>When </a:t>
            </a:r>
            <a:r>
              <a:rPr lang="en-US" b="1" dirty="0" smtClean="0"/>
              <a:t>you’re inattention</a:t>
            </a:r>
            <a:r>
              <a:rPr lang="en-US" dirty="0" smtClean="0"/>
              <a:t> rips another person’s body apart that is</a:t>
            </a:r>
            <a:r>
              <a:rPr lang="en-US" b="1" dirty="0" smtClean="0"/>
              <a:t> </a:t>
            </a:r>
            <a:r>
              <a:rPr lang="en-US" dirty="0" smtClean="0"/>
              <a:t>indirect – or “passive” aggression.</a:t>
            </a:r>
          </a:p>
          <a:p>
            <a:pPr eaLnBrk="1" hangingPunct="1">
              <a:buFontTx/>
              <a:buBlip>
                <a:blip r:embed="rId2"/>
              </a:buBlip>
            </a:pPr>
            <a:r>
              <a:rPr lang="en-US" dirty="0" smtClean="0"/>
              <a:t>For fatalities, it is legally referred to as </a:t>
            </a:r>
            <a:r>
              <a:rPr lang="en-US" b="1" dirty="0" smtClean="0"/>
              <a:t>MANSLAUGHTER</a:t>
            </a:r>
            <a:r>
              <a:rPr lang="en-US" dirty="0" smtClean="0"/>
              <a:t>.</a:t>
            </a:r>
          </a:p>
          <a:p>
            <a:pPr lvl="1" eaLnBrk="1" hangingPunct="1">
              <a:buFontTx/>
              <a:buBlip>
                <a:blip r:embed="rId2"/>
              </a:buBlip>
            </a:pPr>
            <a:r>
              <a:rPr lang="en-US" dirty="0" smtClean="0"/>
              <a:t>The ultimate passive aggressive act. </a:t>
            </a:r>
          </a:p>
        </p:txBody>
      </p:sp>
      <p:pic>
        <p:nvPicPr>
          <p:cNvPr id="69633" name="Picture 1" descr="C:\Documents and Settings\Tom\My Documents\Business\Driver Safety\misc. driver course\698059.jpg"/>
          <p:cNvPicPr>
            <a:picLocks noChangeAspect="1" noChangeArrowheads="1"/>
          </p:cNvPicPr>
          <p:nvPr/>
        </p:nvPicPr>
        <p:blipFill>
          <a:blip r:embed="rId3"/>
          <a:srcRect/>
          <a:stretch>
            <a:fillRect/>
          </a:stretch>
        </p:blipFill>
        <p:spPr bwMode="auto">
          <a:xfrm>
            <a:off x="3429000" y="4191000"/>
            <a:ext cx="1435100" cy="21590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500" fill="hold"/>
                                        <p:tgtEl>
                                          <p:spTgt spid="1105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05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0595">
                                            <p:txEl>
                                              <p:pRg st="2" end="2"/>
                                            </p:txEl>
                                          </p:spTgt>
                                        </p:tgtEl>
                                        <p:attrNameLst>
                                          <p:attrName>style.visibility</p:attrName>
                                        </p:attrNameLst>
                                      </p:cBhvr>
                                      <p:to>
                                        <p:strVal val="visible"/>
                                      </p:to>
                                    </p:set>
                                    <p:anim calcmode="lin" valueType="num">
                                      <p:cBhvr additive="base">
                                        <p:cTn id="19" dur="500" fill="hold"/>
                                        <p:tgtEl>
                                          <p:spTgt spid="110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7A15CA9-E3BD-4096-9B20-2AC7B0422C74}" type="slidenum">
              <a:rPr lang="en-US"/>
              <a:pPr>
                <a:defRPr/>
              </a:pPr>
              <a:t>93</a:t>
            </a:fld>
            <a:endParaRPr lang="en-US" dirty="0"/>
          </a:p>
        </p:txBody>
      </p:sp>
      <p:sp>
        <p:nvSpPr>
          <p:cNvPr id="89091" name="Rectangle 2"/>
          <p:cNvSpPr>
            <a:spLocks noGrp="1" noChangeArrowheads="1"/>
          </p:cNvSpPr>
          <p:nvPr>
            <p:ph type="title"/>
          </p:nvPr>
        </p:nvSpPr>
        <p:spPr>
          <a:xfrm>
            <a:off x="381000" y="0"/>
            <a:ext cx="8229600" cy="914400"/>
          </a:xfrm>
        </p:spPr>
        <p:txBody>
          <a:bodyPr/>
          <a:lstStyle/>
          <a:p>
            <a:pPr algn="l" eaLnBrk="1" hangingPunct="1"/>
            <a:r>
              <a:rPr lang="en-US" sz="3600" b="1" dirty="0" smtClean="0">
                <a:solidFill>
                  <a:srgbClr val="A50021"/>
                </a:solidFill>
                <a:latin typeface="Times New Roman" pitchFamily="18" charset="0"/>
              </a:rPr>
              <a:t>Changing Behavior - Alcohol</a:t>
            </a:r>
          </a:p>
        </p:txBody>
      </p:sp>
      <p:sp>
        <p:nvSpPr>
          <p:cNvPr id="108547" name="Rectangle 3"/>
          <p:cNvSpPr>
            <a:spLocks noGrp="1" noChangeArrowheads="1"/>
          </p:cNvSpPr>
          <p:nvPr>
            <p:ph type="body" idx="1"/>
          </p:nvPr>
        </p:nvSpPr>
        <p:spPr>
          <a:xfrm>
            <a:off x="381000" y="1143000"/>
            <a:ext cx="8458200" cy="4983163"/>
          </a:xfrm>
        </p:spPr>
        <p:txBody>
          <a:bodyPr/>
          <a:lstStyle/>
          <a:p>
            <a:pPr eaLnBrk="1" hangingPunct="1">
              <a:lnSpc>
                <a:spcPct val="80000"/>
              </a:lnSpc>
              <a:buFontTx/>
              <a:buBlip>
                <a:blip r:embed="rId2"/>
              </a:buBlip>
            </a:pPr>
            <a:r>
              <a:rPr lang="en-US" sz="2800" dirty="0" smtClean="0"/>
              <a:t>Keep in mind that </a:t>
            </a:r>
            <a:r>
              <a:rPr lang="en-US" sz="2800" b="1" i="1" dirty="0" smtClean="0"/>
              <a:t>any alcohol</a:t>
            </a:r>
            <a:r>
              <a:rPr lang="en-US" sz="2800" i="1" dirty="0" smtClean="0"/>
              <a:t> consumption increases your risk of being in a vehicle crash</a:t>
            </a:r>
            <a:r>
              <a:rPr lang="en-US" sz="2800" dirty="0" smtClean="0"/>
              <a:t>.</a:t>
            </a:r>
          </a:p>
          <a:p>
            <a:pPr eaLnBrk="1" hangingPunct="1">
              <a:lnSpc>
                <a:spcPct val="80000"/>
              </a:lnSpc>
              <a:buFontTx/>
              <a:buBlip>
                <a:blip r:embed="rId2"/>
              </a:buBlip>
            </a:pPr>
            <a:r>
              <a:rPr lang="en-US" sz="2800" dirty="0" smtClean="0"/>
              <a:t>When this topic comes up, what most drivers I have talked to worry about is a DUI arrest.</a:t>
            </a:r>
          </a:p>
          <a:p>
            <a:pPr eaLnBrk="1" hangingPunct="1">
              <a:lnSpc>
                <a:spcPct val="80000"/>
              </a:lnSpc>
              <a:buFontTx/>
              <a:buBlip>
                <a:blip r:embed="rId2"/>
              </a:buBlip>
            </a:pPr>
            <a:r>
              <a:rPr lang="en-US" sz="2800" dirty="0" smtClean="0"/>
              <a:t>My response is why not worry about the </a:t>
            </a:r>
            <a:r>
              <a:rPr lang="en-US" sz="2800" b="1" u="sng" dirty="0" smtClean="0"/>
              <a:t>really</a:t>
            </a:r>
            <a:r>
              <a:rPr lang="en-US" sz="2800" u="sng" dirty="0" smtClean="0"/>
              <a:t> serious consequences</a:t>
            </a:r>
            <a:r>
              <a:rPr lang="en-US" sz="2800" dirty="0" smtClean="0"/>
              <a:t> of DUI:</a:t>
            </a:r>
          </a:p>
          <a:p>
            <a:pPr lvl="1" eaLnBrk="1" hangingPunct="1">
              <a:lnSpc>
                <a:spcPct val="80000"/>
              </a:lnSpc>
              <a:buFontTx/>
              <a:buBlip>
                <a:blip r:embed="rId2"/>
              </a:buBlip>
            </a:pPr>
            <a:r>
              <a:rPr lang="en-US" sz="2400" b="1" dirty="0" smtClean="0"/>
              <a:t>Brain injury</a:t>
            </a:r>
          </a:p>
          <a:p>
            <a:pPr lvl="1" eaLnBrk="1" hangingPunct="1">
              <a:lnSpc>
                <a:spcPct val="80000"/>
              </a:lnSpc>
              <a:buFontTx/>
              <a:buBlip>
                <a:blip r:embed="rId2"/>
              </a:buBlip>
            </a:pPr>
            <a:r>
              <a:rPr lang="en-US" sz="2400" b="1" dirty="0" smtClean="0"/>
              <a:t>Limb amputation</a:t>
            </a:r>
          </a:p>
          <a:p>
            <a:pPr lvl="1" eaLnBrk="1" hangingPunct="1">
              <a:lnSpc>
                <a:spcPct val="80000"/>
              </a:lnSpc>
              <a:buFontTx/>
              <a:buBlip>
                <a:blip r:embed="rId2"/>
              </a:buBlip>
            </a:pPr>
            <a:r>
              <a:rPr lang="en-US" sz="2400" b="1" dirty="0" smtClean="0"/>
              <a:t>Blindness</a:t>
            </a:r>
          </a:p>
          <a:p>
            <a:pPr lvl="1" eaLnBrk="1" hangingPunct="1">
              <a:lnSpc>
                <a:spcPct val="80000"/>
              </a:lnSpc>
              <a:buFontTx/>
              <a:buBlip>
                <a:blip r:embed="rId2"/>
              </a:buBlip>
            </a:pPr>
            <a:r>
              <a:rPr lang="en-US" sz="2400" b="1" dirty="0" smtClean="0"/>
              <a:t>Death</a:t>
            </a:r>
          </a:p>
          <a:p>
            <a:pPr lvl="1" eaLnBrk="1" hangingPunct="1">
              <a:lnSpc>
                <a:spcPct val="80000"/>
              </a:lnSpc>
              <a:buFontTx/>
              <a:buBlip>
                <a:blip r:embed="rId2"/>
              </a:buBlip>
            </a:pPr>
            <a:r>
              <a:rPr lang="en-US" sz="2400" b="1" dirty="0" smtClean="0"/>
              <a:t>Murder</a:t>
            </a:r>
            <a:r>
              <a:rPr lang="en-US" sz="2400" dirty="0" smtClean="0"/>
              <a:t> </a:t>
            </a:r>
          </a:p>
        </p:txBody>
      </p:sp>
      <p:pic>
        <p:nvPicPr>
          <p:cNvPr id="68609" name="Picture 1" descr="C:\Documents and Settings\Tom\My Documents\Business\Driver Safety\clipart\thumbnailCA7S0WY3.jpg"/>
          <p:cNvPicPr>
            <a:picLocks noChangeAspect="1" noChangeArrowheads="1"/>
          </p:cNvPicPr>
          <p:nvPr/>
        </p:nvPicPr>
        <p:blipFill>
          <a:blip r:embed="rId3"/>
          <a:srcRect/>
          <a:stretch>
            <a:fillRect/>
          </a:stretch>
        </p:blipFill>
        <p:spPr bwMode="auto">
          <a:xfrm>
            <a:off x="4267200" y="3810000"/>
            <a:ext cx="2590800" cy="16002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8547">
                                            <p:txEl>
                                              <p:pRg st="3" end="3"/>
                                            </p:txEl>
                                          </p:spTgt>
                                        </p:tgtEl>
                                        <p:attrNameLst>
                                          <p:attrName>style.visibility</p:attrName>
                                        </p:attrNameLst>
                                      </p:cBhvr>
                                      <p:to>
                                        <p:strVal val="visible"/>
                                      </p:to>
                                    </p:set>
                                    <p:anim calcmode="lin" valueType="num">
                                      <p:cBhvr additive="base">
                                        <p:cTn id="25"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8547">
                                            <p:txEl>
                                              <p:pRg st="4" end="4"/>
                                            </p:txEl>
                                          </p:spTgt>
                                        </p:tgtEl>
                                        <p:attrNameLst>
                                          <p:attrName>style.visibility</p:attrName>
                                        </p:attrNameLst>
                                      </p:cBhvr>
                                      <p:to>
                                        <p:strVal val="visible"/>
                                      </p:to>
                                    </p:set>
                                    <p:anim calcmode="lin" valueType="num">
                                      <p:cBhvr additive="base">
                                        <p:cTn id="31"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85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8547">
                                            <p:txEl>
                                              <p:pRg st="5" end="5"/>
                                            </p:txEl>
                                          </p:spTgt>
                                        </p:tgtEl>
                                        <p:attrNameLst>
                                          <p:attrName>style.visibility</p:attrName>
                                        </p:attrNameLst>
                                      </p:cBhvr>
                                      <p:to>
                                        <p:strVal val="visible"/>
                                      </p:to>
                                    </p:set>
                                    <p:anim calcmode="lin" valueType="num">
                                      <p:cBhvr additive="base">
                                        <p:cTn id="37" dur="500" fill="hold"/>
                                        <p:tgtEl>
                                          <p:spTgt spid="1085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85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8547">
                                            <p:txEl>
                                              <p:pRg st="6" end="6"/>
                                            </p:txEl>
                                          </p:spTgt>
                                        </p:tgtEl>
                                        <p:attrNameLst>
                                          <p:attrName>style.visibility</p:attrName>
                                        </p:attrNameLst>
                                      </p:cBhvr>
                                      <p:to>
                                        <p:strVal val="visible"/>
                                      </p:to>
                                    </p:set>
                                    <p:anim calcmode="lin" valueType="num">
                                      <p:cBhvr additive="base">
                                        <p:cTn id="43"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85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8547">
                                            <p:txEl>
                                              <p:pRg st="7" end="7"/>
                                            </p:txEl>
                                          </p:spTgt>
                                        </p:tgtEl>
                                        <p:attrNameLst>
                                          <p:attrName>style.visibility</p:attrName>
                                        </p:attrNameLst>
                                      </p:cBhvr>
                                      <p:to>
                                        <p:strVal val="visible"/>
                                      </p:to>
                                    </p:set>
                                    <p:anim calcmode="lin" valueType="num">
                                      <p:cBhvr additive="base">
                                        <p:cTn id="49"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85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0DCB899-657A-47DE-961D-67964FCF7E48}" type="slidenum">
              <a:rPr lang="en-US"/>
              <a:pPr>
                <a:defRPr/>
              </a:pPr>
              <a:t>94</a:t>
            </a:fld>
            <a:endParaRPr lang="en-US" dirty="0"/>
          </a:p>
        </p:txBody>
      </p:sp>
      <p:sp>
        <p:nvSpPr>
          <p:cNvPr id="9011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Alcohol</a:t>
            </a:r>
          </a:p>
        </p:txBody>
      </p:sp>
      <p:sp>
        <p:nvSpPr>
          <p:cNvPr id="107523" name="Rectangle 3"/>
          <p:cNvSpPr>
            <a:spLocks noGrp="1" noChangeArrowheads="1"/>
          </p:cNvSpPr>
          <p:nvPr>
            <p:ph type="body" idx="1"/>
          </p:nvPr>
        </p:nvSpPr>
        <p:spPr>
          <a:xfrm>
            <a:off x="381000" y="1066800"/>
            <a:ext cx="8458200" cy="5059363"/>
          </a:xfrm>
        </p:spPr>
        <p:txBody>
          <a:bodyPr/>
          <a:lstStyle/>
          <a:p>
            <a:pPr eaLnBrk="1" hangingPunct="1">
              <a:buFontTx/>
              <a:buBlip>
                <a:blip r:embed="rId2"/>
              </a:buBlip>
            </a:pPr>
            <a:r>
              <a:rPr lang="en-US" sz="2800" dirty="0" smtClean="0"/>
              <a:t>Once you are under the influence your mind is not going to give you much protection from </a:t>
            </a:r>
            <a:r>
              <a:rPr lang="en-US" sz="2800" b="1" dirty="0" smtClean="0"/>
              <a:t>bad decisions</a:t>
            </a:r>
            <a:r>
              <a:rPr lang="en-US" sz="2800" dirty="0" smtClean="0"/>
              <a:t> about impaired driving.</a:t>
            </a:r>
          </a:p>
          <a:p>
            <a:pPr eaLnBrk="1" hangingPunct="1">
              <a:buFontTx/>
              <a:buBlip>
                <a:blip r:embed="rId2"/>
              </a:buBlip>
            </a:pPr>
            <a:r>
              <a:rPr lang="en-US" sz="2800" dirty="0" smtClean="0"/>
              <a:t>There is nothing inherently wrong with moderate alcohol use; it can even have beneficial cardiac effects. </a:t>
            </a:r>
          </a:p>
          <a:p>
            <a:pPr eaLnBrk="1" hangingPunct="1">
              <a:buFontTx/>
              <a:buBlip>
                <a:blip r:embed="rId2"/>
              </a:buBlip>
            </a:pPr>
            <a:r>
              <a:rPr lang="en-US" sz="2800" i="1" dirty="0" smtClean="0"/>
              <a:t>But </a:t>
            </a:r>
            <a:r>
              <a:rPr lang="en-US" sz="2800" b="1" i="1" dirty="0" smtClean="0"/>
              <a:t>not</a:t>
            </a:r>
            <a:r>
              <a:rPr lang="en-US" sz="2800" dirty="0" smtClean="0"/>
              <a:t> if you combine it </a:t>
            </a:r>
            <a:r>
              <a:rPr lang="en-US" sz="2800" i="1" dirty="0" smtClean="0"/>
              <a:t>with driving</a:t>
            </a:r>
            <a:r>
              <a:rPr lang="en-US" sz="2800" dirty="0" smtClean="0"/>
              <a:t>.</a:t>
            </a:r>
          </a:p>
          <a:p>
            <a:pPr eaLnBrk="1" hangingPunct="1">
              <a:buFontTx/>
              <a:buBlip>
                <a:blip r:embed="rId2"/>
              </a:buBlip>
            </a:pPr>
            <a:r>
              <a:rPr lang="en-US" sz="2800" dirty="0" smtClean="0"/>
              <a:t>You loose all the cardiovascular benefits of alcohol consumption when you dump most of your blood on the floor of your </a:t>
            </a:r>
            <a:r>
              <a:rPr lang="en-US" sz="2800" b="1" dirty="0" smtClean="0"/>
              <a:t>wrecked automobile</a:t>
            </a:r>
            <a:r>
              <a:rPr lang="en-US" sz="2800" dirty="0" smtClean="0"/>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7523">
                                            <p:txEl>
                                              <p:pRg st="3" end="3"/>
                                            </p:txEl>
                                          </p:spTgt>
                                        </p:tgtEl>
                                        <p:attrNameLst>
                                          <p:attrName>style.visibility</p:attrName>
                                        </p:attrNameLst>
                                      </p:cBhvr>
                                      <p:to>
                                        <p:strVal val="visible"/>
                                      </p:to>
                                    </p:set>
                                    <p:anim calcmode="lin" valueType="num">
                                      <p:cBhvr additive="base">
                                        <p:cTn id="25" dur="500" fill="hold"/>
                                        <p:tgtEl>
                                          <p:spTgt spid="1075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75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A50021"/>
                </a:solidFill>
                <a:latin typeface="Times New Roman" pitchFamily="18" charset="0"/>
              </a:rPr>
              <a:t>Changing Behavior - Alcohol</a:t>
            </a:r>
            <a:endParaRPr lang="en-US" dirty="0"/>
          </a:p>
        </p:txBody>
      </p:sp>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95</a:t>
            </a:fld>
            <a:endParaRPr lang="en-US" dirty="0"/>
          </a:p>
        </p:txBody>
      </p:sp>
      <p:pic>
        <p:nvPicPr>
          <p:cNvPr id="163842" name="Picture 2" descr="C:\Documents and Settings\Tom\My Documents\Business\Driver Safety\crash.photos\fatal_car_accidents_0221.jpg"/>
          <p:cNvPicPr>
            <a:picLocks noGrp="1" noChangeAspect="1" noChangeArrowheads="1"/>
          </p:cNvPicPr>
          <p:nvPr>
            <p:ph idx="1"/>
          </p:nvPr>
        </p:nvPicPr>
        <p:blipFill>
          <a:blip r:embed="rId2"/>
          <a:srcRect/>
          <a:stretch>
            <a:fillRect/>
          </a:stretch>
        </p:blipFill>
        <p:spPr bwMode="auto">
          <a:xfrm>
            <a:off x="1714500" y="1716881"/>
            <a:ext cx="5715000" cy="4292600"/>
          </a:xfrm>
          <a:prstGeom prst="rect">
            <a:avLst/>
          </a:prstGeom>
          <a:noFill/>
        </p:spPr>
      </p:pic>
    </p:spTree>
  </p:cSld>
  <p:clrMapOvr>
    <a:masterClrMapping/>
  </p:clrMapOvr>
  <p:transition>
    <p:wipe dir="d"/>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AB9CB31-46B1-49D3-8A6D-57464CF299FC}" type="slidenum">
              <a:rPr lang="en-US"/>
              <a:pPr>
                <a:defRPr/>
              </a:pPr>
              <a:t>96</a:t>
            </a:fld>
            <a:endParaRPr lang="en-US" dirty="0"/>
          </a:p>
        </p:txBody>
      </p:sp>
      <p:sp>
        <p:nvSpPr>
          <p:cNvPr id="91139"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Alcohol</a:t>
            </a:r>
          </a:p>
        </p:txBody>
      </p:sp>
      <p:sp>
        <p:nvSpPr>
          <p:cNvPr id="106499" name="Rectangle 3"/>
          <p:cNvSpPr>
            <a:spLocks noGrp="1" noChangeArrowheads="1"/>
          </p:cNvSpPr>
          <p:nvPr>
            <p:ph type="body" idx="1"/>
          </p:nvPr>
        </p:nvSpPr>
        <p:spPr>
          <a:xfrm>
            <a:off x="381000" y="1066800"/>
            <a:ext cx="8458200" cy="5059363"/>
          </a:xfrm>
        </p:spPr>
        <p:txBody>
          <a:bodyPr/>
          <a:lstStyle/>
          <a:p>
            <a:pPr eaLnBrk="1" hangingPunct="1">
              <a:lnSpc>
                <a:spcPct val="90000"/>
              </a:lnSpc>
              <a:buFontTx/>
              <a:buNone/>
            </a:pPr>
            <a:r>
              <a:rPr lang="en-US" dirty="0" smtClean="0"/>
              <a:t>	You need to make the correct decisions</a:t>
            </a:r>
            <a:r>
              <a:rPr lang="en-US" b="1" dirty="0" smtClean="0"/>
              <a:t> before</a:t>
            </a:r>
            <a:r>
              <a:rPr lang="en-US" dirty="0" smtClean="0"/>
              <a:t> you are in a position of needing to drive impaired.</a:t>
            </a:r>
          </a:p>
          <a:p>
            <a:pPr lvl="1" eaLnBrk="1" hangingPunct="1">
              <a:lnSpc>
                <a:spcPct val="90000"/>
              </a:lnSpc>
              <a:buFontTx/>
              <a:buBlip>
                <a:blip r:embed="rId2"/>
              </a:buBlip>
            </a:pPr>
            <a:r>
              <a:rPr lang="en-US" dirty="0" smtClean="0"/>
              <a:t>Remember to </a:t>
            </a:r>
            <a:r>
              <a:rPr lang="en-US" b="1" dirty="0" smtClean="0"/>
              <a:t>eat first</a:t>
            </a:r>
            <a:r>
              <a:rPr lang="en-US" dirty="0" smtClean="0"/>
              <a:t> and get plenty of </a:t>
            </a:r>
            <a:r>
              <a:rPr lang="en-US" b="1" dirty="0" smtClean="0"/>
              <a:t>water before</a:t>
            </a:r>
            <a:r>
              <a:rPr lang="en-US" dirty="0" smtClean="0"/>
              <a:t> drinking alcohol.</a:t>
            </a:r>
          </a:p>
          <a:p>
            <a:pPr lvl="1" eaLnBrk="1" hangingPunct="1">
              <a:lnSpc>
                <a:spcPct val="90000"/>
              </a:lnSpc>
              <a:buFontTx/>
              <a:buBlip>
                <a:blip r:embed="rId2"/>
              </a:buBlip>
            </a:pPr>
            <a:r>
              <a:rPr lang="en-US" dirty="0" smtClean="0"/>
              <a:t>Drink at home.</a:t>
            </a:r>
          </a:p>
          <a:p>
            <a:pPr lvl="1" eaLnBrk="1" hangingPunct="1">
              <a:lnSpc>
                <a:spcPct val="90000"/>
              </a:lnSpc>
              <a:buFontTx/>
              <a:buBlip>
                <a:blip r:embed="rId2"/>
              </a:buBlip>
            </a:pPr>
            <a:r>
              <a:rPr lang="en-US" dirty="0" smtClean="0"/>
              <a:t>Drink at a location you can walk to and from.</a:t>
            </a:r>
          </a:p>
          <a:p>
            <a:pPr lvl="1" eaLnBrk="1" hangingPunct="1">
              <a:lnSpc>
                <a:spcPct val="90000"/>
              </a:lnSpc>
              <a:buFontTx/>
              <a:buBlip>
                <a:blip r:embed="rId2"/>
              </a:buBlip>
            </a:pPr>
            <a:r>
              <a:rPr lang="en-US" dirty="0" smtClean="0"/>
              <a:t>Stay overnight.</a:t>
            </a:r>
          </a:p>
          <a:p>
            <a:pPr lvl="1" eaLnBrk="1" hangingPunct="1">
              <a:lnSpc>
                <a:spcPct val="90000"/>
              </a:lnSpc>
              <a:buFontTx/>
              <a:buBlip>
                <a:blip r:embed="rId2"/>
              </a:buBlip>
            </a:pPr>
            <a:r>
              <a:rPr lang="en-US" dirty="0" smtClean="0"/>
              <a:t>Let someone else drive – yes, your spouse can at times be a better diver than you!</a:t>
            </a:r>
          </a:p>
          <a:p>
            <a:pPr lvl="1" eaLnBrk="1" hangingPunct="1">
              <a:lnSpc>
                <a:spcPct val="90000"/>
              </a:lnSpc>
              <a:buFontTx/>
              <a:buBlip>
                <a:blip r:embed="rId2"/>
              </a:buBlip>
            </a:pPr>
            <a:r>
              <a:rPr lang="en-US" dirty="0" smtClean="0"/>
              <a:t>Call a cab.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5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5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64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6499">
                                            <p:txEl>
                                              <p:pRg st="3" end="3"/>
                                            </p:txEl>
                                          </p:spTgt>
                                        </p:tgtEl>
                                        <p:attrNameLst>
                                          <p:attrName>style.visibility</p:attrName>
                                        </p:attrNameLst>
                                      </p:cBhvr>
                                      <p:to>
                                        <p:strVal val="visible"/>
                                      </p:to>
                                    </p:set>
                                    <p:anim calcmode="lin" valueType="num">
                                      <p:cBhvr additive="base">
                                        <p:cTn id="25" dur="500" fill="hold"/>
                                        <p:tgtEl>
                                          <p:spTgt spid="1064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64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6499">
                                            <p:txEl>
                                              <p:pRg st="4" end="4"/>
                                            </p:txEl>
                                          </p:spTgt>
                                        </p:tgtEl>
                                        <p:attrNameLst>
                                          <p:attrName>style.visibility</p:attrName>
                                        </p:attrNameLst>
                                      </p:cBhvr>
                                      <p:to>
                                        <p:strVal val="visible"/>
                                      </p:to>
                                    </p:set>
                                    <p:anim calcmode="lin" valueType="num">
                                      <p:cBhvr additive="base">
                                        <p:cTn id="31" dur="500" fill="hold"/>
                                        <p:tgtEl>
                                          <p:spTgt spid="1064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64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6499">
                                            <p:txEl>
                                              <p:pRg st="5" end="5"/>
                                            </p:txEl>
                                          </p:spTgt>
                                        </p:tgtEl>
                                        <p:attrNameLst>
                                          <p:attrName>style.visibility</p:attrName>
                                        </p:attrNameLst>
                                      </p:cBhvr>
                                      <p:to>
                                        <p:strVal val="visible"/>
                                      </p:to>
                                    </p:set>
                                    <p:anim calcmode="lin" valueType="num">
                                      <p:cBhvr additive="base">
                                        <p:cTn id="37" dur="500" fill="hold"/>
                                        <p:tgtEl>
                                          <p:spTgt spid="1064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64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6499">
                                            <p:txEl>
                                              <p:pRg st="6" end="6"/>
                                            </p:txEl>
                                          </p:spTgt>
                                        </p:tgtEl>
                                        <p:attrNameLst>
                                          <p:attrName>style.visibility</p:attrName>
                                        </p:attrNameLst>
                                      </p:cBhvr>
                                      <p:to>
                                        <p:strVal val="visible"/>
                                      </p:to>
                                    </p:set>
                                    <p:anim calcmode="lin" valueType="num">
                                      <p:cBhvr additive="base">
                                        <p:cTn id="43" dur="500" fill="hold"/>
                                        <p:tgtEl>
                                          <p:spTgt spid="1064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64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3EC01CE-7D3C-48EA-A2A9-22F2EB523C7F}" type="slidenum">
              <a:rPr lang="en-US"/>
              <a:pPr>
                <a:defRPr/>
              </a:pPr>
              <a:t>97</a:t>
            </a:fld>
            <a:endParaRPr lang="en-US" dirty="0"/>
          </a:p>
        </p:txBody>
      </p:sp>
      <p:sp>
        <p:nvSpPr>
          <p:cNvPr id="92163"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Alcohol</a:t>
            </a:r>
          </a:p>
        </p:txBody>
      </p:sp>
      <p:sp>
        <p:nvSpPr>
          <p:cNvPr id="105475" name="Rectangle 3"/>
          <p:cNvSpPr>
            <a:spLocks noGrp="1" noChangeArrowheads="1"/>
          </p:cNvSpPr>
          <p:nvPr>
            <p:ph type="body" idx="1"/>
          </p:nvPr>
        </p:nvSpPr>
        <p:spPr>
          <a:xfrm>
            <a:off x="381000" y="1143000"/>
            <a:ext cx="8458200" cy="4983163"/>
          </a:xfrm>
        </p:spPr>
        <p:txBody>
          <a:bodyPr/>
          <a:lstStyle/>
          <a:p>
            <a:pPr eaLnBrk="1" hangingPunct="1">
              <a:buFontTx/>
              <a:buBlip>
                <a:blip r:embed="rId2"/>
              </a:buBlip>
            </a:pPr>
            <a:r>
              <a:rPr lang="en-US" sz="2800" dirty="0" smtClean="0"/>
              <a:t>What gives anyone the right to </a:t>
            </a:r>
            <a:r>
              <a:rPr lang="en-US" sz="2800" b="1" dirty="0" smtClean="0"/>
              <a:t>exterminate</a:t>
            </a:r>
            <a:r>
              <a:rPr lang="en-US" sz="2800" dirty="0" smtClean="0"/>
              <a:t> another person with their vehicle?</a:t>
            </a:r>
          </a:p>
          <a:p>
            <a:pPr eaLnBrk="1" hangingPunct="1">
              <a:buFontTx/>
              <a:buBlip>
                <a:blip r:embed="rId2"/>
              </a:buBlip>
            </a:pPr>
            <a:r>
              <a:rPr lang="en-US" sz="2800" dirty="0" smtClean="0"/>
              <a:t>I know there are people who think it OK to drink and drive.</a:t>
            </a:r>
          </a:p>
          <a:p>
            <a:pPr eaLnBrk="1" hangingPunct="1">
              <a:buFontTx/>
              <a:buBlip>
                <a:blip r:embed="rId2"/>
              </a:buBlip>
            </a:pPr>
            <a:r>
              <a:rPr lang="en-US" sz="2800" dirty="0" smtClean="0"/>
              <a:t>They believe murdering or crippling others </a:t>
            </a:r>
            <a:r>
              <a:rPr lang="en-US" sz="2800" b="1" dirty="0" smtClean="0"/>
              <a:t>is OK</a:t>
            </a:r>
            <a:r>
              <a:rPr lang="en-US" sz="2800" dirty="0" smtClean="0"/>
              <a:t> simply because –</a:t>
            </a:r>
            <a:r>
              <a:rPr lang="en-US" sz="2800" i="1" dirty="0" smtClean="0"/>
              <a:t> they didn’t really mean to do it</a:t>
            </a:r>
            <a:r>
              <a:rPr lang="en-US" sz="2800" dirty="0" smtClean="0"/>
              <a:t>?</a:t>
            </a:r>
          </a:p>
          <a:p>
            <a:pPr lvl="1" eaLnBrk="1" hangingPunct="1">
              <a:buFontTx/>
              <a:buBlip>
                <a:blip r:embed="rId2"/>
              </a:buBlip>
            </a:pPr>
            <a:r>
              <a:rPr lang="en-US" dirty="0" smtClean="0"/>
              <a:t>Would you accept that excuse if it was </a:t>
            </a:r>
            <a:r>
              <a:rPr lang="en-US" b="1" dirty="0" smtClean="0"/>
              <a:t>YOUR child?</a:t>
            </a:r>
          </a:p>
          <a:p>
            <a:pPr eaLnBrk="1" hangingPunct="1">
              <a:buFontTx/>
              <a:buBlip>
                <a:blip r:embed="rId2"/>
              </a:buBlip>
            </a:pPr>
            <a:r>
              <a:rPr lang="en-US" sz="2800" dirty="0" smtClean="0"/>
              <a:t>Have a drinking problem? </a:t>
            </a:r>
            <a:r>
              <a:rPr lang="en-US" sz="2800" b="1" dirty="0" smtClean="0"/>
              <a:t>Get Help.</a:t>
            </a:r>
          </a:p>
          <a:p>
            <a:pPr eaLnBrk="1" hangingPunct="1">
              <a:buFontTx/>
              <a:buBlip>
                <a:blip r:embed="rId2"/>
              </a:buBlip>
            </a:pPr>
            <a:r>
              <a:rPr lang="en-US" sz="2800" dirty="0" smtClean="0"/>
              <a:t>There are </a:t>
            </a:r>
            <a:r>
              <a:rPr lang="en-US" sz="2800" b="1" dirty="0" smtClean="0"/>
              <a:t>no excuses</a:t>
            </a:r>
            <a:r>
              <a:rPr lang="en-US" sz="2800" dirty="0" smtClean="0"/>
              <a:t> for vehicular homicide.</a:t>
            </a:r>
          </a:p>
          <a:p>
            <a:pPr eaLnBrk="1" hangingPunct="1">
              <a:buFontTx/>
              <a:buBlip>
                <a:blip r:embed="rId2"/>
              </a:buBlip>
            </a:pPr>
            <a:endParaRPr lang="en-US" dirty="0" smtClean="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5475">
                                            <p:txEl>
                                              <p:pRg st="3" end="3"/>
                                            </p:txEl>
                                          </p:spTgt>
                                        </p:tgtEl>
                                        <p:attrNameLst>
                                          <p:attrName>style.visibility</p:attrName>
                                        </p:attrNameLst>
                                      </p:cBhvr>
                                      <p:to>
                                        <p:strVal val="visible"/>
                                      </p:to>
                                    </p:set>
                                    <p:anim calcmode="lin" valueType="num">
                                      <p:cBhvr additive="base">
                                        <p:cTn id="25" dur="500" fill="hold"/>
                                        <p:tgtEl>
                                          <p:spTgt spid="1054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54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 calcmode="lin" valueType="num">
                                      <p:cBhvr additive="base">
                                        <p:cTn id="31" dur="500" fill="hold"/>
                                        <p:tgtEl>
                                          <p:spTgt spid="1054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54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5475">
                                            <p:txEl>
                                              <p:pRg st="5" end="5"/>
                                            </p:txEl>
                                          </p:spTgt>
                                        </p:tgtEl>
                                        <p:attrNameLst>
                                          <p:attrName>style.visibility</p:attrName>
                                        </p:attrNameLst>
                                      </p:cBhvr>
                                      <p:to>
                                        <p:strVal val="visible"/>
                                      </p:to>
                                    </p:set>
                                    <p:anim calcmode="lin" valueType="num">
                                      <p:cBhvr additive="base">
                                        <p:cTn id="37" dur="500" fill="hold"/>
                                        <p:tgtEl>
                                          <p:spTgt spid="1054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54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l"/>
            <a:r>
              <a:rPr lang="en-US" sz="3600" b="1" dirty="0" smtClean="0">
                <a:solidFill>
                  <a:srgbClr val="A50021"/>
                </a:solidFill>
                <a:latin typeface="Times New Roman" pitchFamily="18" charset="0"/>
              </a:rPr>
              <a:t>Changing Behavior – Alcohol</a:t>
            </a:r>
            <a:r>
              <a:rPr lang="en-US" sz="2800" b="1" dirty="0" smtClean="0">
                <a:solidFill>
                  <a:srgbClr val="A50021"/>
                </a:solidFill>
                <a:latin typeface="Times New Roman" pitchFamily="18" charset="0"/>
              </a:rPr>
              <a:t/>
            </a:r>
            <a:br>
              <a:rPr lang="en-US" sz="2800" b="1" dirty="0" smtClean="0">
                <a:solidFill>
                  <a:srgbClr val="A50021"/>
                </a:solidFill>
                <a:latin typeface="Times New Roman" pitchFamily="18" charset="0"/>
              </a:rPr>
            </a:br>
            <a:r>
              <a:rPr lang="en-US" sz="2800" b="1" dirty="0" smtClean="0">
                <a:solidFill>
                  <a:schemeClr val="tx1"/>
                </a:solidFill>
                <a:latin typeface="Times New Roman" pitchFamily="18" charset="0"/>
              </a:rPr>
              <a:t>drunk &amp; speeding driver</a:t>
            </a:r>
            <a:endParaRPr lang="en-US" sz="3600" dirty="0">
              <a:solidFill>
                <a:schemeClr val="tx1"/>
              </a:solidFill>
            </a:endParaRPr>
          </a:p>
        </p:txBody>
      </p:sp>
      <p:pic>
        <p:nvPicPr>
          <p:cNvPr id="5" name="Content Placeholder 4" descr="3dead.speed&amp;drunkdriving.jpg"/>
          <p:cNvPicPr>
            <a:picLocks noGrp="1" noChangeAspect="1"/>
          </p:cNvPicPr>
          <p:nvPr>
            <p:ph idx="1"/>
          </p:nvPr>
        </p:nvPicPr>
        <p:blipFill>
          <a:blip r:embed="rId2"/>
          <a:stretch>
            <a:fillRect/>
          </a:stretch>
        </p:blipFill>
        <p:spPr>
          <a:xfrm>
            <a:off x="1371600" y="1818481"/>
            <a:ext cx="6400800" cy="4089400"/>
          </a:xfrm>
        </p:spPr>
      </p:pic>
      <p:sp>
        <p:nvSpPr>
          <p:cNvPr id="4" name="Slide Number Placeholder 3"/>
          <p:cNvSpPr>
            <a:spLocks noGrp="1"/>
          </p:cNvSpPr>
          <p:nvPr>
            <p:ph type="sldNum" sz="quarter" idx="12"/>
          </p:nvPr>
        </p:nvSpPr>
        <p:spPr/>
        <p:txBody>
          <a:bodyPr/>
          <a:lstStyle/>
          <a:p>
            <a:pPr>
              <a:defRPr/>
            </a:pPr>
            <a:fld id="{CC53DBE6-099E-4D30-A201-1A77673E9209}" type="slidenum">
              <a:rPr lang="en-US" smtClean="0"/>
              <a:pPr>
                <a:defRPr/>
              </a:pPr>
              <a:t>98</a:t>
            </a:fld>
            <a:endParaRPr lang="en-US" dirty="0"/>
          </a:p>
        </p:txBody>
      </p:sp>
    </p:spTree>
  </p:cSld>
  <p:clrMapOvr>
    <a:masterClrMapping/>
  </p:clrMapOvr>
  <p:transition>
    <p:wipe dir="d"/>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9A7682B4-84BA-4DF3-A456-E03841B0633A}" type="slidenum">
              <a:rPr lang="en-US"/>
              <a:pPr>
                <a:defRPr/>
              </a:pPr>
              <a:t>99</a:t>
            </a:fld>
            <a:endParaRPr lang="en-US" dirty="0"/>
          </a:p>
        </p:txBody>
      </p:sp>
      <p:sp>
        <p:nvSpPr>
          <p:cNvPr id="95235" name="Rectangle 2"/>
          <p:cNvSpPr>
            <a:spLocks noGrp="1" noChangeArrowheads="1"/>
          </p:cNvSpPr>
          <p:nvPr>
            <p:ph type="title"/>
          </p:nvPr>
        </p:nvSpPr>
        <p:spPr>
          <a:xfrm>
            <a:off x="457200" y="0"/>
            <a:ext cx="8229600" cy="914400"/>
          </a:xfrm>
        </p:spPr>
        <p:txBody>
          <a:bodyPr/>
          <a:lstStyle/>
          <a:p>
            <a:pPr algn="l" eaLnBrk="1" hangingPunct="1"/>
            <a:r>
              <a:rPr lang="en-US" sz="3600" b="1" dirty="0" smtClean="0">
                <a:solidFill>
                  <a:srgbClr val="A50021"/>
                </a:solidFill>
                <a:latin typeface="Times New Roman" pitchFamily="18" charset="0"/>
              </a:rPr>
              <a:t>Changing Behavior - Alcohol</a:t>
            </a:r>
          </a:p>
        </p:txBody>
      </p:sp>
      <p:sp>
        <p:nvSpPr>
          <p:cNvPr id="145411" name="Rectangle 3"/>
          <p:cNvSpPr>
            <a:spLocks noGrp="1" noChangeArrowheads="1"/>
          </p:cNvSpPr>
          <p:nvPr>
            <p:ph type="body" idx="1"/>
          </p:nvPr>
        </p:nvSpPr>
        <p:spPr>
          <a:xfrm>
            <a:off x="381000" y="1066800"/>
            <a:ext cx="8458200" cy="5059363"/>
          </a:xfrm>
        </p:spPr>
        <p:txBody>
          <a:bodyPr/>
          <a:lstStyle/>
          <a:p>
            <a:pPr eaLnBrk="1" hangingPunct="1">
              <a:buFontTx/>
              <a:buNone/>
            </a:pPr>
            <a:r>
              <a:rPr lang="en-US" sz="2800" u="sng" dirty="0" smtClean="0"/>
              <a:t>You say you don’t care</a:t>
            </a:r>
            <a:r>
              <a:rPr lang="en-US" sz="2800" dirty="0" smtClean="0"/>
              <a:t>?</a:t>
            </a:r>
          </a:p>
          <a:p>
            <a:pPr eaLnBrk="1" hangingPunct="1">
              <a:buFontTx/>
              <a:buBlip>
                <a:blip r:embed="rId2"/>
              </a:buBlip>
            </a:pPr>
            <a:r>
              <a:rPr lang="en-US" sz="2800" dirty="0" smtClean="0"/>
              <a:t>How do you feel about prison life?</a:t>
            </a:r>
          </a:p>
          <a:p>
            <a:pPr eaLnBrk="1" hangingPunct="1">
              <a:buFontTx/>
              <a:buBlip>
                <a:blip r:embed="rId2"/>
              </a:buBlip>
            </a:pPr>
            <a:r>
              <a:rPr lang="en-US" sz="2800" dirty="0" smtClean="0"/>
              <a:t>Did you know that the legal system is now geared to tap your </a:t>
            </a:r>
            <a:r>
              <a:rPr lang="en-US" sz="2800" b="1" dirty="0" smtClean="0"/>
              <a:t>wallet</a:t>
            </a:r>
            <a:r>
              <a:rPr lang="en-US" sz="2800" dirty="0" smtClean="0"/>
              <a:t> for the rest of your life if you can’t afford a multi-million dollar cash settlement?</a:t>
            </a:r>
          </a:p>
          <a:p>
            <a:pPr lvl="1" eaLnBrk="1" hangingPunct="1">
              <a:buFontTx/>
              <a:buBlip>
                <a:blip r:embed="rId2"/>
              </a:buBlip>
            </a:pPr>
            <a:r>
              <a:rPr lang="en-US" sz="2400" b="1" dirty="0" smtClean="0"/>
              <a:t>Can </a:t>
            </a:r>
            <a:r>
              <a:rPr lang="en-US" sz="2400" b="1" u="sng" dirty="0" smtClean="0"/>
              <a:t>you</a:t>
            </a:r>
            <a:r>
              <a:rPr lang="en-US" sz="2400" b="1" dirty="0" smtClean="0"/>
              <a:t> afford a million dollar cash settlement?</a:t>
            </a:r>
          </a:p>
          <a:p>
            <a:pPr eaLnBrk="1" hangingPunct="1">
              <a:buFontTx/>
              <a:buBlip>
                <a:blip r:embed="rId2"/>
              </a:buBlip>
            </a:pPr>
            <a:r>
              <a:rPr lang="en-US" sz="2800" dirty="0" smtClean="0"/>
              <a:t>The victim you didn’t care about </a:t>
            </a:r>
            <a:r>
              <a:rPr lang="en-US" sz="2800" b="1" dirty="0" smtClean="0"/>
              <a:t>will have you paying</a:t>
            </a:r>
            <a:r>
              <a:rPr lang="en-US" sz="2800" dirty="0" smtClean="0"/>
              <a:t> until you have nothing left to hand over.</a:t>
            </a:r>
          </a:p>
          <a:p>
            <a:pPr eaLnBrk="1" hangingPunct="1">
              <a:buFontTx/>
              <a:buBlip>
                <a:blip r:embed="rId2"/>
              </a:buBlip>
            </a:pPr>
            <a:r>
              <a:rPr lang="en-US" sz="2800" dirty="0" smtClean="0"/>
              <a:t>Stop making excuses for dangerously irresponsible behavior and start using your brain.</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11243</TotalTime>
  <Words>9768</Words>
  <Application>Microsoft Office PowerPoint</Application>
  <PresentationFormat>On-screen Show (4:3)</PresentationFormat>
  <Paragraphs>1034</Paragraphs>
  <Slides>156</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156</vt:i4>
      </vt:variant>
    </vt:vector>
  </HeadingPairs>
  <TitlesOfParts>
    <vt:vector size="158" baseType="lpstr">
      <vt:lpstr>Default Design</vt:lpstr>
      <vt:lpstr>Package</vt:lpstr>
      <vt:lpstr>DRIVER SAFETY P.A.S.S. System™ Driver Training</vt:lpstr>
      <vt:lpstr>COURSE OVERVIEW</vt:lpstr>
      <vt:lpstr>Driver Safety</vt:lpstr>
      <vt:lpstr>Driver Safety</vt:lpstr>
      <vt:lpstr>Driver Safety – the “Numbers”</vt:lpstr>
      <vt:lpstr>Driver Safety – the “Numbers”</vt:lpstr>
      <vt:lpstr>Driver Safety – the “Numbers”</vt:lpstr>
      <vt:lpstr>Driver Safety – the “Numbers”</vt:lpstr>
      <vt:lpstr>Driver Safety – the “Numbers”</vt:lpstr>
      <vt:lpstr>Driver Safety – the “Numbers”</vt:lpstr>
      <vt:lpstr>Driver Safety – the “Numbers” Equivalent to Nagasaki atomic bomb blast every two years. </vt:lpstr>
      <vt:lpstr>Driver Safety – the “Numbers”</vt:lpstr>
      <vt:lpstr>Driver Safety </vt:lpstr>
      <vt:lpstr>Driver Safety</vt:lpstr>
      <vt:lpstr>Driver Safety</vt:lpstr>
      <vt:lpstr>Causes of Vehicle Crashes</vt:lpstr>
      <vt:lpstr>Causes of Vehicle Crashes</vt:lpstr>
      <vt:lpstr>Causes of Vehicle Crashes</vt:lpstr>
      <vt:lpstr>Causes of Vehicle Crashes - Inattention</vt:lpstr>
      <vt:lpstr>Causes of Vehicle Crashes – Inattention [click on video icon below]</vt:lpstr>
      <vt:lpstr>Causes of Vehicle Crashes - Inattention</vt:lpstr>
      <vt:lpstr>Causes of Vehicle Crashes - Inattention</vt:lpstr>
      <vt:lpstr>Causes of Vehicle Crashes - Inattention</vt:lpstr>
      <vt:lpstr>Causes of Vehicle Crashes – Inattention [This driver was playing with CD’s]</vt:lpstr>
      <vt:lpstr>Causes of Vehicle Crashes - Inattention</vt:lpstr>
      <vt:lpstr>Causes of Vehicle Crashes - Inattention</vt:lpstr>
      <vt:lpstr>Causes of Vehicle Crashes</vt:lpstr>
      <vt:lpstr>Causes of Vehicle Crashes - Speeding  [This driver was speeding]  </vt:lpstr>
      <vt:lpstr>Causes of Vehicle Crashes - Speeding</vt:lpstr>
      <vt:lpstr>Causes of Vehicle Crashes - Speeding</vt:lpstr>
      <vt:lpstr>Causes of Vehicle Crashes - Speeding</vt:lpstr>
      <vt:lpstr>Causes of Vehicle Crashes - Speeding</vt:lpstr>
      <vt:lpstr>Causes of Vehicle Crashes - Speeding</vt:lpstr>
      <vt:lpstr>Causes of Vehicle Crashes Alcohol</vt:lpstr>
      <vt:lpstr>Causes of Vehicle Crashes - Alcohol</vt:lpstr>
      <vt:lpstr>Causes of Vehicle Crashes - Alcohol</vt:lpstr>
      <vt:lpstr>Causes of Vehicle Crashes - Alcohol</vt:lpstr>
      <vt:lpstr>Causes of Vehicle Crashes - Alcohol</vt:lpstr>
      <vt:lpstr>Causes of Vehicle Crashes - Alcohol</vt:lpstr>
      <vt:lpstr>Causes of Vehicle Crashes - Alcohol</vt:lpstr>
      <vt:lpstr>Causes of Vehicle Crashes - Alcohol</vt:lpstr>
      <vt:lpstr>Causes of Vehicle Crashes - Alcohol</vt:lpstr>
      <vt:lpstr>Causes of Vehicle Crashes - Alcohol</vt:lpstr>
      <vt:lpstr>Causes of Vehicle Crashes - Space</vt:lpstr>
      <vt:lpstr>Causes of Vehicle Crashes - Space</vt:lpstr>
      <vt:lpstr>Causes of Vehicle Crashes - Space </vt:lpstr>
      <vt:lpstr>Causes of Crashes – Aggressive Driving</vt:lpstr>
      <vt:lpstr>Causes of Crashes – Aggressive Driving</vt:lpstr>
      <vt:lpstr>Causes of Crashes – Aggressive Driving</vt:lpstr>
      <vt:lpstr>Causes of Crashes – Aggressive Driving</vt:lpstr>
      <vt:lpstr>Causes of Crashes – Aggressive Driving  [click on video icon below - Video #4; first scene only – example of  the results aggressive driving]</vt:lpstr>
      <vt:lpstr>Causes of Crashes – Aggressive Driving</vt:lpstr>
      <vt:lpstr>Causes of Crashes – Age/Inexperience</vt:lpstr>
      <vt:lpstr>Causes of Crashes – Age/Inexperience</vt:lpstr>
      <vt:lpstr>Causes of Crashes – Age/Inexperience</vt:lpstr>
      <vt:lpstr>Causes of Crashes – Age/Inexperience</vt:lpstr>
      <vt:lpstr>Causes of Crashes – Tired Driving</vt:lpstr>
      <vt:lpstr>Possible Result of Your Next Crash</vt:lpstr>
      <vt:lpstr>Changing Behavior to Reduce Risk</vt:lpstr>
      <vt:lpstr>Changing Behavior – Drowsy Driving</vt:lpstr>
      <vt:lpstr>Changing Behavior – Drowsy Driving</vt:lpstr>
      <vt:lpstr>Changing Behavior – Age/Inexperience</vt:lpstr>
      <vt:lpstr>Changing Behavior – Age/Inexperience</vt:lpstr>
      <vt:lpstr>Changing Behavior - Space</vt:lpstr>
      <vt:lpstr>Changing Behavior - Space</vt:lpstr>
      <vt:lpstr>Changing Behavior - Space</vt:lpstr>
      <vt:lpstr>Changing Behavior - Space</vt:lpstr>
      <vt:lpstr>Changing Behavior - Space</vt:lpstr>
      <vt:lpstr>Changing Behavior - Space</vt:lpstr>
      <vt:lpstr>Changing Behavior - Space</vt:lpstr>
      <vt:lpstr>Changing Behavior - Space</vt:lpstr>
      <vt:lpstr>Causes of Vehicle Crashes - Space</vt:lpstr>
      <vt:lpstr>Changing Behavior - Space</vt:lpstr>
      <vt:lpstr>Causes of Vehicle Crashes - Space</vt:lpstr>
      <vt:lpstr>Changing Behavior - Space</vt:lpstr>
      <vt:lpstr>Changing Behavior - Space</vt:lpstr>
      <vt:lpstr>Changing Behavior - Space</vt:lpstr>
      <vt:lpstr>Changing Behavior – Space</vt:lpstr>
      <vt:lpstr>Changing Behavior - Space</vt:lpstr>
      <vt:lpstr>Changing Behavior - Space</vt:lpstr>
      <vt:lpstr>Changing Behavior - Space</vt:lpstr>
      <vt:lpstr>Changing Behavior - Space</vt:lpstr>
      <vt:lpstr>Changing Behavior - Space</vt:lpstr>
      <vt:lpstr>Changing Behavior - Space</vt:lpstr>
      <vt:lpstr>Changing Behavior - Space</vt:lpstr>
      <vt:lpstr>Changing Behavior – Aggressive Driving</vt:lpstr>
      <vt:lpstr>Changing Behavior - Aggressive Driving</vt:lpstr>
      <vt:lpstr>Changing Behavior – Aggressive Driving</vt:lpstr>
      <vt:lpstr>Changing Behavior – Aggressive Driving</vt:lpstr>
      <vt:lpstr>Changing Behavior – Aggressive Driving</vt:lpstr>
      <vt:lpstr>Changing Behavior – Aggressive Driving</vt:lpstr>
      <vt:lpstr>Changing Behavior - Aggressive Driving</vt:lpstr>
      <vt:lpstr>Changing Behavior - Alcohol</vt:lpstr>
      <vt:lpstr>Changing Behavior - Alcohol</vt:lpstr>
      <vt:lpstr>Changing Behavior - Alcohol</vt:lpstr>
      <vt:lpstr>Changing Behavior - Alcohol</vt:lpstr>
      <vt:lpstr>Changing Behavior - Alcohol</vt:lpstr>
      <vt:lpstr>Changing Behavior – Alcohol drunk &amp; speeding driver</vt:lpstr>
      <vt:lpstr>Changing Behavior - Alcohol</vt:lpstr>
      <vt:lpstr>Changing Behavior – Alcohol [click on video icon below]</vt:lpstr>
      <vt:lpstr>Changing Behavior - Speeding</vt:lpstr>
      <vt:lpstr>Changing Behavior - Speeding</vt:lpstr>
      <vt:lpstr>Changing Behavior - Speeding</vt:lpstr>
      <vt:lpstr>Changing Behavior - Speeding</vt:lpstr>
      <vt:lpstr>Changing Behavior - Attention</vt:lpstr>
      <vt:lpstr>Changing Behavior - Attention</vt:lpstr>
      <vt:lpstr>Changing Behavior - Attention</vt:lpstr>
      <vt:lpstr>Changing Behavior - Attention</vt:lpstr>
      <vt:lpstr>Changing Behavior to Reduce Risk</vt:lpstr>
      <vt:lpstr>Miscellaneous Issues - Motorcycles</vt:lpstr>
      <vt:lpstr>Miscellaneous Issues - Motorcycles</vt:lpstr>
      <vt:lpstr>Miscellaneous Issues - Motorcycles</vt:lpstr>
      <vt:lpstr>Miscellaneous Issues - Motorcycles</vt:lpstr>
      <vt:lpstr>Miscellaneous Issues – Seat Belts</vt:lpstr>
      <vt:lpstr>Miscellaneous Issues – Seat Belts Driver ejected through roof</vt:lpstr>
      <vt:lpstr>Miscellaneous Issues – Seat Belts [click on video icon below; second scene only – what happens when you don’t wear a seat belt]</vt:lpstr>
      <vt:lpstr>Miscellaneous Issues – Seat Belts</vt:lpstr>
      <vt:lpstr>Miscellaneous Issues – Seat Belts</vt:lpstr>
      <vt:lpstr>Miscellaneous Issues – Seat Belts</vt:lpstr>
      <vt:lpstr>Miscellaneous Issues – Seat Belts</vt:lpstr>
      <vt:lpstr>Miscellaneous Issues - Airbags</vt:lpstr>
      <vt:lpstr>Miscellaneous Issues - Airbags</vt:lpstr>
      <vt:lpstr>Miscellaneous Issues - Airbags</vt:lpstr>
      <vt:lpstr>Miscellaneous Issues – Daytime Lights</vt:lpstr>
      <vt:lpstr>Miscellaneous Issues - Intersections</vt:lpstr>
      <vt:lpstr>Miscellaneous Issues – Intersections [click on video icon below: why you need to be alert and watchful entering every intersection]</vt:lpstr>
      <vt:lpstr>Miscellaneous Issues - Intersections</vt:lpstr>
      <vt:lpstr>Miscellaneous Issues - Intersections</vt:lpstr>
      <vt:lpstr>Miscellaneous Issues – Turn Signals</vt:lpstr>
      <vt:lpstr>Miscellaneous Issues – Parking Lots</vt:lpstr>
      <vt:lpstr>Miscellaneous Issues – Driving Skills</vt:lpstr>
      <vt:lpstr>Miscellaneous Issues – Driving Skills</vt:lpstr>
      <vt:lpstr>Miscellaneous Issues – Driving Skills</vt:lpstr>
      <vt:lpstr>Miscellaneous Issues – Driving Skills</vt:lpstr>
      <vt:lpstr>Miscellaneous Issues – Driving Skills</vt:lpstr>
      <vt:lpstr>Miscellaneous Issues – Driving Skills</vt:lpstr>
      <vt:lpstr>Miscellaneous Issues – Driving Skills</vt:lpstr>
      <vt:lpstr>Miscellaneous Issues – Driving Skills</vt:lpstr>
      <vt:lpstr>Miscellaneous Issues – Driving Skills</vt:lpstr>
      <vt:lpstr>Miscellaneous Issues – Driving Skills</vt:lpstr>
      <vt:lpstr>Miscellaneous Issues - Habit</vt:lpstr>
      <vt:lpstr>Miscellaneous Issues – Habit</vt:lpstr>
      <vt:lpstr>Misc. - Modifying Habitual Behavior</vt:lpstr>
      <vt:lpstr>Misc. - Modifying Habitual Behavior</vt:lpstr>
      <vt:lpstr>Misc. - Modifying Habitual Behavior</vt:lpstr>
      <vt:lpstr>Misc. - Modifying Habitual Behavior</vt:lpstr>
      <vt:lpstr>Misc. - Modifying Habitual Behavior</vt:lpstr>
      <vt:lpstr>Driver Safety - Review</vt:lpstr>
      <vt:lpstr>Driver Safety - Review</vt:lpstr>
      <vt:lpstr>Driver Safety - Conclusion</vt:lpstr>
      <vt:lpstr>Driver Safety – Conclusion [click on video icon below]</vt:lpstr>
      <vt:lpstr>Driver Safety - Review</vt:lpstr>
      <vt:lpstr>Driver Safety - Review</vt:lpstr>
      <vt:lpstr>Driver Safety – Conclusion [click on video icon below]</vt:lpstr>
      <vt:lpstr>Driver Safety - Conclusion</vt:lpstr>
      <vt:lpstr>Driver Safety</vt:lpstr>
    </vt:vector>
  </TitlesOfParts>
  <Company>NYCDOE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Driver Safety</dc:title>
  <dc:creator>tom donovan</dc:creator>
  <cp:lastModifiedBy>Joe G</cp:lastModifiedBy>
  <cp:revision>347</cp:revision>
  <dcterms:created xsi:type="dcterms:W3CDTF">2009-01-07T17:52:36Z</dcterms:created>
  <dcterms:modified xsi:type="dcterms:W3CDTF">2011-12-12T04:27:51Z</dcterms:modified>
</cp:coreProperties>
</file>